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72" r:id="rId3"/>
    <p:sldId id="263" r:id="rId4"/>
    <p:sldId id="265" r:id="rId5"/>
    <p:sldId id="268" r:id="rId6"/>
    <p:sldId id="264" r:id="rId7"/>
    <p:sldId id="267" r:id="rId8"/>
    <p:sldId id="269" r:id="rId9"/>
    <p:sldId id="270" r:id="rId10"/>
    <p:sldId id="271" r:id="rId11"/>
  </p:sldIdLst>
  <p:sldSz cx="10287000" cy="1828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0" userDrawn="1">
          <p15:clr>
            <a:srgbClr val="A4A3A4"/>
          </p15:clr>
        </p15:guide>
        <p15:guide id="2" pos="3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p:scale>
          <a:sx n="39" d="100"/>
          <a:sy n="39" d="100"/>
        </p:scale>
        <p:origin x="1986" y="114"/>
      </p:cViewPr>
      <p:guideLst>
        <p:guide orient="horz" pos="5760"/>
        <p:guide pos="32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IHL\Desktop\Morning%20Report\Daily%20Derivative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IHL\Desktop\Morning%20Report\Daily%20Derivative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IHL\Desktop\Morning%20Report\Bank%20Nifty%20Daily%20Derivative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IHL\Desktop\Morning%20Report\Bank%20Nifty%20Daily%20Derivativ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545171864270621E-2"/>
          <c:y val="0.1126897558797037"/>
          <c:w val="0.83658695552030748"/>
          <c:h val="0.76134127342928315"/>
        </c:manualLayout>
      </c:layout>
      <c:barChart>
        <c:barDir val="col"/>
        <c:grouping val="clustered"/>
        <c:varyColors val="0"/>
        <c:ser>
          <c:idx val="1"/>
          <c:order val="1"/>
          <c:tx>
            <c:strRef>
              <c:f>'MAIN '!$A$3</c:f>
              <c:strCache>
                <c:ptCount val="1"/>
                <c:pt idx="0">
                  <c:v>OI</c:v>
                </c:pt>
              </c:strCache>
            </c:strRef>
          </c:tx>
          <c:spPr>
            <a:solidFill>
              <a:schemeClr val="accent1">
                <a:lumMod val="50000"/>
              </a:schemeClr>
            </a:solidFill>
          </c:spPr>
          <c:invertIfNegative val="0"/>
          <c:dLbls>
            <c:spPr>
              <a:noFill/>
              <a:ln w="25400">
                <a:noFill/>
              </a:ln>
            </c:spPr>
            <c:txPr>
              <a:bodyPr rot="5400000" vert="horz" wrap="square" lIns="38100" tIns="19050" rIns="38100" bIns="19050" anchor="ctr">
                <a:spAutoFit/>
              </a:bodyPr>
              <a:lstStyle/>
              <a:p>
                <a:pPr algn="ctr">
                  <a:defRPr sz="1000" b="0" i="0" u="none" strike="noStrike" baseline="0">
                    <a:solidFill>
                      <a:srgbClr val="FFFFFF"/>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'MAIN '!$B$1:$M$1</c:f>
              <c:numCache>
                <c:formatCode>d\-mmm</c:formatCode>
                <c:ptCount val="12"/>
                <c:pt idx="0">
                  <c:v>44545</c:v>
                </c:pt>
                <c:pt idx="1">
                  <c:v>44546</c:v>
                </c:pt>
                <c:pt idx="2">
                  <c:v>44547</c:v>
                </c:pt>
                <c:pt idx="3">
                  <c:v>44550</c:v>
                </c:pt>
                <c:pt idx="4">
                  <c:v>44551</c:v>
                </c:pt>
                <c:pt idx="5">
                  <c:v>44552</c:v>
                </c:pt>
                <c:pt idx="6">
                  <c:v>44553</c:v>
                </c:pt>
                <c:pt idx="7">
                  <c:v>44554</c:v>
                </c:pt>
                <c:pt idx="8">
                  <c:v>44557</c:v>
                </c:pt>
                <c:pt idx="9">
                  <c:v>44558</c:v>
                </c:pt>
                <c:pt idx="10">
                  <c:v>44559</c:v>
                </c:pt>
                <c:pt idx="11">
                  <c:v>44560</c:v>
                </c:pt>
              </c:numCache>
            </c:numRef>
          </c:cat>
          <c:val>
            <c:numRef>
              <c:f>'MAIN '!$B$3:$M$3</c:f>
              <c:numCache>
                <c:formatCode>#,##0.00</c:formatCode>
                <c:ptCount val="12"/>
                <c:pt idx="0">
                  <c:v>1.3156350000000001</c:v>
                </c:pt>
                <c:pt idx="1">
                  <c:v>1.1995100000000001</c:v>
                </c:pt>
                <c:pt idx="2">
                  <c:v>1.2248349999999999</c:v>
                </c:pt>
                <c:pt idx="3">
                  <c:v>1.1936</c:v>
                </c:pt>
                <c:pt idx="4">
                  <c:v>1.1441650000000001</c:v>
                </c:pt>
                <c:pt idx="5">
                  <c:v>1.1418600000000001</c:v>
                </c:pt>
                <c:pt idx="6">
                  <c:v>1.1630100000000001</c:v>
                </c:pt>
                <c:pt idx="7">
                  <c:v>1.195805</c:v>
                </c:pt>
                <c:pt idx="8">
                  <c:v>1.236815</c:v>
                </c:pt>
                <c:pt idx="9">
                  <c:v>1.24312</c:v>
                </c:pt>
                <c:pt idx="10">
                  <c:v>1.2312350000000001</c:v>
                </c:pt>
                <c:pt idx="11">
                  <c:v>1.0408850000000001</c:v>
                </c:pt>
              </c:numCache>
            </c:numRef>
          </c:val>
          <c:extLst>
            <c:ext xmlns:c16="http://schemas.microsoft.com/office/drawing/2014/chart" uri="{C3380CC4-5D6E-409C-BE32-E72D297353CC}">
              <c16:uniqueId val="{00000000-E688-418C-986F-C7CE6B3E435E}"/>
            </c:ext>
          </c:extLst>
        </c:ser>
        <c:dLbls>
          <c:showLegendKey val="0"/>
          <c:showVal val="0"/>
          <c:showCatName val="0"/>
          <c:showSerName val="0"/>
          <c:showPercent val="0"/>
          <c:showBubbleSize val="0"/>
        </c:dLbls>
        <c:gapWidth val="300"/>
        <c:axId val="3"/>
        <c:axId val="4"/>
      </c:barChart>
      <c:lineChart>
        <c:grouping val="standard"/>
        <c:varyColors val="0"/>
        <c:ser>
          <c:idx val="0"/>
          <c:order val="0"/>
          <c:tx>
            <c:strRef>
              <c:f>'MAIN '!$A$2</c:f>
              <c:strCache>
                <c:ptCount val="1"/>
                <c:pt idx="0">
                  <c:v>Nifty Futures (Jan'22 Series)</c:v>
                </c:pt>
              </c:strCache>
            </c:strRef>
          </c:tx>
          <c:spPr>
            <a:ln w="19050">
              <a:solidFill>
                <a:schemeClr val="accent3">
                  <a:lumMod val="75000"/>
                </a:schemeClr>
              </a:solidFill>
            </a:ln>
          </c:spPr>
          <c:marker>
            <c:symbol val="none"/>
          </c:marker>
          <c:cat>
            <c:numRef>
              <c:f>'MAIN '!$B$1:$M$1</c:f>
              <c:numCache>
                <c:formatCode>d\-mmm</c:formatCode>
                <c:ptCount val="12"/>
                <c:pt idx="0">
                  <c:v>44545</c:v>
                </c:pt>
                <c:pt idx="1">
                  <c:v>44546</c:v>
                </c:pt>
                <c:pt idx="2">
                  <c:v>44547</c:v>
                </c:pt>
                <c:pt idx="3">
                  <c:v>44550</c:v>
                </c:pt>
                <c:pt idx="4">
                  <c:v>44551</c:v>
                </c:pt>
                <c:pt idx="5">
                  <c:v>44552</c:v>
                </c:pt>
                <c:pt idx="6">
                  <c:v>44553</c:v>
                </c:pt>
                <c:pt idx="7">
                  <c:v>44554</c:v>
                </c:pt>
                <c:pt idx="8">
                  <c:v>44557</c:v>
                </c:pt>
                <c:pt idx="9">
                  <c:v>44558</c:v>
                </c:pt>
                <c:pt idx="10">
                  <c:v>44559</c:v>
                </c:pt>
                <c:pt idx="11">
                  <c:v>44560</c:v>
                </c:pt>
              </c:numCache>
            </c:numRef>
          </c:cat>
          <c:val>
            <c:numRef>
              <c:f>'MAIN '!$B$2:$M$2</c:f>
              <c:numCache>
                <c:formatCode>General</c:formatCode>
                <c:ptCount val="12"/>
                <c:pt idx="0">
                  <c:v>17260.8</c:v>
                </c:pt>
                <c:pt idx="1">
                  <c:v>17317.5</c:v>
                </c:pt>
                <c:pt idx="2">
                  <c:v>17023.5</c:v>
                </c:pt>
                <c:pt idx="3">
                  <c:v>16635.05</c:v>
                </c:pt>
                <c:pt idx="4">
                  <c:v>16800.95</c:v>
                </c:pt>
                <c:pt idx="5">
                  <c:v>16973.349999999999</c:v>
                </c:pt>
                <c:pt idx="6">
                  <c:v>17078.45</c:v>
                </c:pt>
                <c:pt idx="7">
                  <c:v>17003.8</c:v>
                </c:pt>
                <c:pt idx="8">
                  <c:v>17103.400000000001</c:v>
                </c:pt>
                <c:pt idx="9">
                  <c:v>17246.75</c:v>
                </c:pt>
                <c:pt idx="10">
                  <c:v>17215.900000000001</c:v>
                </c:pt>
                <c:pt idx="11">
                  <c:v>17201.7</c:v>
                </c:pt>
              </c:numCache>
            </c:numRef>
          </c:val>
          <c:smooth val="0"/>
          <c:extLst>
            <c:ext xmlns:c16="http://schemas.microsoft.com/office/drawing/2014/chart" uri="{C3380CC4-5D6E-409C-BE32-E72D297353CC}">
              <c16:uniqueId val="{00000001-E688-418C-986F-C7CE6B3E435E}"/>
            </c:ext>
          </c:extLst>
        </c:ser>
        <c:dLbls>
          <c:showLegendKey val="0"/>
          <c:showVal val="0"/>
          <c:showCatName val="0"/>
          <c:showSerName val="0"/>
          <c:showPercent val="0"/>
          <c:showBubbleSize val="0"/>
        </c:dLbls>
        <c:marker val="1"/>
        <c:smooth val="0"/>
        <c:axId val="569610640"/>
        <c:axId val="1"/>
      </c:lineChart>
      <c:catAx>
        <c:axId val="569610640"/>
        <c:scaling>
          <c:orientation val="minMax"/>
        </c:scaling>
        <c:delete val="0"/>
        <c:axPos val="b"/>
        <c:majorGridlines/>
        <c:numFmt formatCode="d\-mmm" sourceLinked="1"/>
        <c:majorTickMark val="out"/>
        <c:minorTickMark val="none"/>
        <c:tickLblPos val="nextTo"/>
        <c:txPr>
          <a:bodyPr rot="0" vert="horz"/>
          <a:lstStyle/>
          <a:p>
            <a:pPr>
              <a:defRPr sz="800" b="1" i="0" u="none" strike="noStrike" baseline="0">
                <a:solidFill>
                  <a:srgbClr val="000000"/>
                </a:solidFill>
                <a:latin typeface="Arial"/>
                <a:ea typeface="Arial"/>
                <a:cs typeface="Arial"/>
              </a:defRPr>
            </a:pPr>
            <a:endParaRPr lang="en-US"/>
          </a:p>
        </c:txPr>
        <c:crossAx val="1"/>
        <c:crosses val="autoZero"/>
        <c:auto val="0"/>
        <c:lblAlgn val="ctr"/>
        <c:lblOffset val="100"/>
        <c:noMultiLvlLbl val="0"/>
      </c:catAx>
      <c:valAx>
        <c:axId val="1"/>
        <c:scaling>
          <c:orientation val="minMax"/>
          <c:max val="19000"/>
          <c:min val="15000"/>
        </c:scaling>
        <c:delete val="0"/>
        <c:axPos val="l"/>
        <c:majorGridlines/>
        <c:title>
          <c:tx>
            <c:rich>
              <a:bodyPr/>
              <a:lstStyle/>
              <a:p>
                <a:pPr>
                  <a:defRPr sz="1000" b="1" i="0" u="none" strike="noStrike" baseline="0">
                    <a:solidFill>
                      <a:srgbClr val="000000"/>
                    </a:solidFill>
                    <a:latin typeface="Arial"/>
                    <a:ea typeface="Arial"/>
                    <a:cs typeface="Arial"/>
                  </a:defRPr>
                </a:pPr>
                <a:r>
                  <a:rPr lang="en-IN"/>
                  <a:t>Nifty Futures</a:t>
                </a:r>
              </a:p>
            </c:rich>
          </c:tx>
          <c:layout>
            <c:manualLayout>
              <c:xMode val="edge"/>
              <c:yMode val="edge"/>
              <c:x val="3.2890091257155481E-4"/>
              <c:y val="0.3797300344791274"/>
            </c:manualLayout>
          </c:layout>
          <c:overlay val="0"/>
        </c:title>
        <c:numFmt formatCode="0" sourceLinked="0"/>
        <c:majorTickMark val="out"/>
        <c:minorTickMark val="none"/>
        <c:tickLblPos val="nextTo"/>
        <c:txPr>
          <a:bodyPr rot="0" vert="horz"/>
          <a:lstStyle/>
          <a:p>
            <a:pPr>
              <a:defRPr sz="800" b="1" i="0" u="none" strike="noStrike" baseline="0">
                <a:solidFill>
                  <a:srgbClr val="000000"/>
                </a:solidFill>
                <a:latin typeface="Arial"/>
                <a:ea typeface="Arial"/>
                <a:cs typeface="Arial"/>
              </a:defRPr>
            </a:pPr>
            <a:endParaRPr lang="en-US"/>
          </a:p>
        </c:txPr>
        <c:crossAx val="569610640"/>
        <c:crosses val="autoZero"/>
        <c:crossBetween val="between"/>
        <c:majorUnit val="500"/>
      </c:valAx>
      <c:dateAx>
        <c:axId val="3"/>
        <c:scaling>
          <c:orientation val="minMax"/>
        </c:scaling>
        <c:delete val="1"/>
        <c:axPos val="b"/>
        <c:numFmt formatCode="d\-mmm" sourceLinked="1"/>
        <c:majorTickMark val="out"/>
        <c:minorTickMark val="none"/>
        <c:tickLblPos val="nextTo"/>
        <c:crossAx val="4"/>
        <c:crosses val="autoZero"/>
        <c:auto val="1"/>
        <c:lblOffset val="100"/>
        <c:baseTimeUnit val="days"/>
      </c:dateAx>
      <c:valAx>
        <c:axId val="4"/>
        <c:scaling>
          <c:orientation val="minMax"/>
          <c:max val="2"/>
        </c:scaling>
        <c:delete val="0"/>
        <c:axPos val="r"/>
        <c:title>
          <c:tx>
            <c:rich>
              <a:bodyPr/>
              <a:lstStyle/>
              <a:p>
                <a:pPr>
                  <a:defRPr sz="900" b="1" i="0" u="none" strike="noStrike" baseline="0">
                    <a:solidFill>
                      <a:srgbClr val="000000"/>
                    </a:solidFill>
                    <a:latin typeface="Arial"/>
                    <a:ea typeface="Arial"/>
                    <a:cs typeface="Arial"/>
                  </a:defRPr>
                </a:pPr>
                <a:r>
                  <a:rPr lang="en-IN"/>
                  <a:t>Open Interest (in crore units)</a:t>
                </a:r>
              </a:p>
            </c:rich>
          </c:tx>
          <c:layout>
            <c:manualLayout>
              <c:xMode val="edge"/>
              <c:yMode val="edge"/>
              <c:x val="0.96355208637127709"/>
              <c:y val="0.33182388440276633"/>
            </c:manualLayout>
          </c:layout>
          <c:overlay val="0"/>
        </c:title>
        <c:numFmt formatCode="#,##0.00" sourceLinked="1"/>
        <c:majorTickMark val="out"/>
        <c:minorTickMark val="none"/>
        <c:tickLblPos val="nextTo"/>
        <c:txPr>
          <a:bodyPr rot="0" vert="horz"/>
          <a:lstStyle/>
          <a:p>
            <a:pPr>
              <a:defRPr sz="800" b="1" i="0" u="none" strike="noStrike" baseline="0">
                <a:solidFill>
                  <a:srgbClr val="000000"/>
                </a:solidFill>
                <a:latin typeface="Arial"/>
                <a:ea typeface="Arial"/>
                <a:cs typeface="Arial"/>
              </a:defRPr>
            </a:pPr>
            <a:endParaRPr lang="en-US"/>
          </a:p>
        </c:txPr>
        <c:crossAx val="3"/>
        <c:crosses val="max"/>
        <c:crossBetween val="between"/>
        <c:majorUnit val="0.25"/>
      </c:valAx>
    </c:plotArea>
    <c:plotVisOnly val="1"/>
    <c:dispBlanksAs val="gap"/>
    <c:showDLblsOverMax val="0"/>
  </c:chart>
  <c:spPr>
    <a:ln>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025371828521566E-2"/>
          <c:y val="7.6616703032602873E-2"/>
          <c:w val="0.8910277465316836"/>
          <c:h val="0.71566138570028148"/>
        </c:manualLayout>
      </c:layout>
      <c:lineChart>
        <c:grouping val="standard"/>
        <c:varyColors val="0"/>
        <c:ser>
          <c:idx val="0"/>
          <c:order val="0"/>
          <c:tx>
            <c:strRef>
              <c:f>'MAIN '!$A$29</c:f>
              <c:strCache>
                <c:ptCount val="1"/>
                <c:pt idx="0">
                  <c:v>Basis</c:v>
                </c:pt>
              </c:strCache>
            </c:strRef>
          </c:tx>
          <c:spPr>
            <a:ln w="19050">
              <a:solidFill>
                <a:srgbClr val="FF5050"/>
              </a:solidFill>
            </a:ln>
          </c:spPr>
          <c:marker>
            <c:symbol val="none"/>
          </c:marker>
          <c:cat>
            <c:numRef>
              <c:f>'MAIN '!$B$28:$M$28</c:f>
              <c:numCache>
                <c:formatCode>d\-mmm</c:formatCode>
                <c:ptCount val="12"/>
                <c:pt idx="0">
                  <c:v>44545</c:v>
                </c:pt>
                <c:pt idx="1">
                  <c:v>44546</c:v>
                </c:pt>
                <c:pt idx="2">
                  <c:v>44547</c:v>
                </c:pt>
                <c:pt idx="3">
                  <c:v>44550</c:v>
                </c:pt>
                <c:pt idx="4">
                  <c:v>44551</c:v>
                </c:pt>
                <c:pt idx="5">
                  <c:v>44552</c:v>
                </c:pt>
                <c:pt idx="6">
                  <c:v>44553</c:v>
                </c:pt>
                <c:pt idx="7">
                  <c:v>44554</c:v>
                </c:pt>
                <c:pt idx="8">
                  <c:v>44557</c:v>
                </c:pt>
                <c:pt idx="9">
                  <c:v>44558</c:v>
                </c:pt>
                <c:pt idx="10">
                  <c:v>44559</c:v>
                </c:pt>
                <c:pt idx="11">
                  <c:v>44560</c:v>
                </c:pt>
              </c:numCache>
            </c:numRef>
          </c:cat>
          <c:val>
            <c:numRef>
              <c:f>'MAIN '!$B$29:$M$29</c:f>
              <c:numCache>
                <c:formatCode>0.00%</c:formatCode>
                <c:ptCount val="12"/>
                <c:pt idx="0">
                  <c:v>2.2878511619263135E-3</c:v>
                </c:pt>
                <c:pt idx="1">
                  <c:v>4.0061686881101167E-3</c:v>
                </c:pt>
                <c:pt idx="2">
                  <c:v>2.2549042695993731E-3</c:v>
                </c:pt>
                <c:pt idx="3" formatCode="0.00">
                  <c:v>1.2549505844397289E-3</c:v>
                </c:pt>
                <c:pt idx="4" formatCode="0.00">
                  <c:v>1.7947808250626644E-3</c:v>
                </c:pt>
                <c:pt idx="5">
                  <c:v>1.0557077517846956E-3</c:v>
                </c:pt>
                <c:pt idx="6">
                  <c:v>3.4265431158711523E-4</c:v>
                </c:pt>
                <c:pt idx="7">
                  <c:v>2.9405278247017513E-6</c:v>
                </c:pt>
                <c:pt idx="8">
                  <c:v>1.003731070305155E-3</c:v>
                </c:pt>
                <c:pt idx="9">
                  <c:v>7.833693586526047E-4</c:v>
                </c:pt>
                <c:pt idx="10">
                  <c:v>1.3361528094082067E-4</c:v>
                </c:pt>
                <c:pt idx="11">
                  <c:v>-1.3078391880934321E-4</c:v>
                </c:pt>
              </c:numCache>
            </c:numRef>
          </c:val>
          <c:smooth val="0"/>
          <c:extLst>
            <c:ext xmlns:c16="http://schemas.microsoft.com/office/drawing/2014/chart" uri="{C3380CC4-5D6E-409C-BE32-E72D297353CC}">
              <c16:uniqueId val="{00000000-13DC-432B-8A7B-B9C9E65981F0}"/>
            </c:ext>
          </c:extLst>
        </c:ser>
        <c:dLbls>
          <c:showLegendKey val="0"/>
          <c:showVal val="0"/>
          <c:showCatName val="0"/>
          <c:showSerName val="0"/>
          <c:showPercent val="0"/>
          <c:showBubbleSize val="0"/>
        </c:dLbls>
        <c:smooth val="0"/>
        <c:axId val="570212272"/>
        <c:axId val="1"/>
      </c:lineChart>
      <c:catAx>
        <c:axId val="570212272"/>
        <c:scaling>
          <c:orientation val="minMax"/>
        </c:scaling>
        <c:delete val="0"/>
        <c:axPos val="b"/>
        <c:majorGridlines/>
        <c:numFmt formatCode="d\-mmm" sourceLinked="1"/>
        <c:majorTickMark val="none"/>
        <c:minorTickMark val="none"/>
        <c:tickLblPos val="low"/>
        <c:spPr>
          <a:ln w="19050">
            <a:solidFill>
              <a:schemeClr val="accent1">
                <a:lumMod val="50000"/>
              </a:schemeClr>
            </a:solidFill>
          </a:ln>
        </c:spPr>
        <c:txPr>
          <a:bodyPr rot="0" vert="horz"/>
          <a:lstStyle/>
          <a:p>
            <a:pPr>
              <a:defRPr sz="800" b="1" i="0" u="none" strike="noStrike" baseline="0">
                <a:solidFill>
                  <a:srgbClr val="000000"/>
                </a:solidFill>
                <a:latin typeface="Arial"/>
                <a:ea typeface="Arial"/>
                <a:cs typeface="Arial"/>
              </a:defRPr>
            </a:pPr>
            <a:endParaRPr lang="en-US"/>
          </a:p>
        </c:txPr>
        <c:crossAx val="1"/>
        <c:crosses val="autoZero"/>
        <c:auto val="0"/>
        <c:lblAlgn val="ctr"/>
        <c:lblOffset val="100"/>
        <c:noMultiLvlLbl val="0"/>
      </c:catAx>
      <c:valAx>
        <c:axId val="1"/>
        <c:scaling>
          <c:orientation val="minMax"/>
          <c:max val="1.5000000000000003E-2"/>
          <c:min val="-1.5000000000000003E-2"/>
        </c:scaling>
        <c:delete val="0"/>
        <c:axPos val="l"/>
        <c:majorGridlines/>
        <c:numFmt formatCode="0.00%" sourceLinked="1"/>
        <c:majorTickMark val="out"/>
        <c:minorTickMark val="none"/>
        <c:tickLblPos val="nextTo"/>
        <c:txPr>
          <a:bodyPr rot="0" vert="horz"/>
          <a:lstStyle/>
          <a:p>
            <a:pPr>
              <a:defRPr sz="800" b="1" i="0" u="none" strike="noStrike" baseline="0">
                <a:solidFill>
                  <a:srgbClr val="000000"/>
                </a:solidFill>
                <a:latin typeface="Arial"/>
                <a:ea typeface="Arial"/>
                <a:cs typeface="Arial"/>
              </a:defRPr>
            </a:pPr>
            <a:endParaRPr lang="en-US"/>
          </a:p>
        </c:txPr>
        <c:crossAx val="570212272"/>
        <c:crosses val="autoZero"/>
        <c:crossBetween val="between"/>
        <c:majorUnit val="5.000000000000001E-3"/>
      </c:valAx>
    </c:plotArea>
    <c:plotVisOnly val="1"/>
    <c:dispBlanksAs val="gap"/>
    <c:showDLblsOverMax val="0"/>
  </c:chart>
  <c:spPr>
    <a:ln>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142741456690322E-2"/>
          <c:y val="7.550522320168146E-2"/>
          <c:w val="0.83658695552030748"/>
          <c:h val="0.76134127342928259"/>
        </c:manualLayout>
      </c:layout>
      <c:barChart>
        <c:barDir val="col"/>
        <c:grouping val="clustered"/>
        <c:varyColors val="0"/>
        <c:ser>
          <c:idx val="1"/>
          <c:order val="1"/>
          <c:tx>
            <c:strRef>
              <c:f>'MAIN '!$A$3</c:f>
              <c:strCache>
                <c:ptCount val="1"/>
                <c:pt idx="0">
                  <c:v>OI</c:v>
                </c:pt>
              </c:strCache>
            </c:strRef>
          </c:tx>
          <c:spPr>
            <a:solidFill>
              <a:schemeClr val="accent1">
                <a:lumMod val="50000"/>
              </a:schemeClr>
            </a:solidFill>
          </c:spPr>
          <c:invertIfNegative val="0"/>
          <c:dPt>
            <c:idx val="5"/>
            <c:invertIfNegative val="0"/>
            <c:bubble3D val="0"/>
            <c:extLst>
              <c:ext xmlns:c16="http://schemas.microsoft.com/office/drawing/2014/chart" uri="{C3380CC4-5D6E-409C-BE32-E72D297353CC}">
                <c16:uniqueId val="{00000000-C1A2-4C03-B265-F1CDE53AE337}"/>
              </c:ext>
            </c:extLst>
          </c:dPt>
          <c:dPt>
            <c:idx val="8"/>
            <c:invertIfNegative val="0"/>
            <c:bubble3D val="0"/>
            <c:extLst>
              <c:ext xmlns:c16="http://schemas.microsoft.com/office/drawing/2014/chart" uri="{C3380CC4-5D6E-409C-BE32-E72D297353CC}">
                <c16:uniqueId val="{00000001-C1A2-4C03-B265-F1CDE53AE337}"/>
              </c:ext>
            </c:extLst>
          </c:dPt>
          <c:dLbls>
            <c:dLbl>
              <c:idx val="3"/>
              <c:layout>
                <c:manualLayout>
                  <c:x val="0"/>
                  <c:y val="0.19094067568477016"/>
                </c:manualLayout>
              </c:layout>
              <c:spPr>
                <a:noFill/>
                <a:ln w="25400">
                  <a:noFill/>
                </a:ln>
              </c:spPr>
              <c:txPr>
                <a:bodyPr rot="5400000" vert="horz"/>
                <a:lstStyle/>
                <a:p>
                  <a:pPr algn="ctr">
                    <a:defRPr sz="1000" b="0" i="0" u="none" strike="noStrike" baseline="0">
                      <a:solidFill>
                        <a:srgbClr val="FFFFFF"/>
                      </a:solidFill>
                      <a:latin typeface="Arial"/>
                      <a:ea typeface="Arial"/>
                      <a:cs typeface="Aria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1A2-4C03-B265-F1CDE53AE337}"/>
                </c:ext>
              </c:extLst>
            </c:dLbl>
            <c:dLbl>
              <c:idx val="11"/>
              <c:layout>
                <c:manualLayout>
                  <c:x val="-1.6244246398152741E-3"/>
                  <c:y val="0.21035273235076393"/>
                </c:manualLayout>
              </c:layout>
              <c:spPr/>
              <c:txPr>
                <a:bodyPr rot="5400000" vert="horz"/>
                <a:lstStyle/>
                <a:p>
                  <a:pPr algn="ctr">
                    <a:defRPr sz="1000" b="0" i="0" u="none" strike="noStrike" baseline="0">
                      <a:solidFill>
                        <a:srgbClr val="FFFFFF"/>
                      </a:solidFill>
                      <a:latin typeface="Arial"/>
                      <a:ea typeface="Arial"/>
                      <a:cs typeface="Aria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1A2-4C03-B265-F1CDE53AE337}"/>
                </c:ext>
              </c:extLst>
            </c:dLbl>
            <c:spPr>
              <a:noFill/>
              <a:ln w="25400">
                <a:noFill/>
              </a:ln>
            </c:spPr>
            <c:txPr>
              <a:bodyPr rot="5400000" vert="horz" wrap="square" lIns="38100" tIns="19050" rIns="38100" bIns="19050" anchor="ctr">
                <a:spAutoFit/>
              </a:bodyPr>
              <a:lstStyle/>
              <a:p>
                <a:pPr algn="ctr">
                  <a:defRPr sz="1000" b="0" i="0" u="none" strike="noStrike" baseline="0">
                    <a:solidFill>
                      <a:srgbClr val="FFFFFF"/>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'MAIN '!$B$1:$M$1</c:f>
              <c:numCache>
                <c:formatCode>d\-mmm</c:formatCode>
                <c:ptCount val="12"/>
                <c:pt idx="0">
                  <c:v>44545</c:v>
                </c:pt>
                <c:pt idx="1">
                  <c:v>44546</c:v>
                </c:pt>
                <c:pt idx="2">
                  <c:v>44547</c:v>
                </c:pt>
                <c:pt idx="3">
                  <c:v>44550</c:v>
                </c:pt>
                <c:pt idx="4">
                  <c:v>44551</c:v>
                </c:pt>
                <c:pt idx="5">
                  <c:v>44552</c:v>
                </c:pt>
                <c:pt idx="6">
                  <c:v>44553</c:v>
                </c:pt>
                <c:pt idx="7">
                  <c:v>44554</c:v>
                </c:pt>
                <c:pt idx="8">
                  <c:v>44557</c:v>
                </c:pt>
                <c:pt idx="9">
                  <c:v>44558</c:v>
                </c:pt>
                <c:pt idx="10">
                  <c:v>44559</c:v>
                </c:pt>
                <c:pt idx="11">
                  <c:v>44560</c:v>
                </c:pt>
              </c:numCache>
            </c:numRef>
          </c:cat>
          <c:val>
            <c:numRef>
              <c:f>'MAIN '!$B$3:$M$3</c:f>
              <c:numCache>
                <c:formatCode>#,##0.00</c:formatCode>
                <c:ptCount val="12"/>
                <c:pt idx="0">
                  <c:v>24.44275</c:v>
                </c:pt>
                <c:pt idx="1">
                  <c:v>25.407</c:v>
                </c:pt>
                <c:pt idx="2">
                  <c:v>28.74475</c:v>
                </c:pt>
                <c:pt idx="3">
                  <c:v>28.972000000000001</c:v>
                </c:pt>
                <c:pt idx="4">
                  <c:v>27.075749999999999</c:v>
                </c:pt>
                <c:pt idx="5">
                  <c:v>27.501999999999999</c:v>
                </c:pt>
                <c:pt idx="6">
                  <c:v>26.23</c:v>
                </c:pt>
                <c:pt idx="7">
                  <c:v>26.180250000000001</c:v>
                </c:pt>
                <c:pt idx="8">
                  <c:v>28.557500000000001</c:v>
                </c:pt>
                <c:pt idx="9">
                  <c:v>28.433250000000001</c:v>
                </c:pt>
                <c:pt idx="10">
                  <c:v>29.159749999999999</c:v>
                </c:pt>
                <c:pt idx="11">
                  <c:v>24.000499999999999</c:v>
                </c:pt>
              </c:numCache>
            </c:numRef>
          </c:val>
          <c:extLst>
            <c:ext xmlns:c16="http://schemas.microsoft.com/office/drawing/2014/chart" uri="{C3380CC4-5D6E-409C-BE32-E72D297353CC}">
              <c16:uniqueId val="{00000004-C1A2-4C03-B265-F1CDE53AE337}"/>
            </c:ext>
          </c:extLst>
        </c:ser>
        <c:dLbls>
          <c:showLegendKey val="0"/>
          <c:showVal val="0"/>
          <c:showCatName val="0"/>
          <c:showSerName val="0"/>
          <c:showPercent val="0"/>
          <c:showBubbleSize val="0"/>
        </c:dLbls>
        <c:gapWidth val="252"/>
        <c:overlap val="-4"/>
        <c:axId val="3"/>
        <c:axId val="4"/>
      </c:barChart>
      <c:lineChart>
        <c:grouping val="standard"/>
        <c:varyColors val="0"/>
        <c:ser>
          <c:idx val="0"/>
          <c:order val="0"/>
          <c:tx>
            <c:strRef>
              <c:f>'MAIN '!$A$2</c:f>
              <c:strCache>
                <c:ptCount val="1"/>
                <c:pt idx="0">
                  <c:v>Bank Nifty Future(Jan'22 Series)</c:v>
                </c:pt>
              </c:strCache>
            </c:strRef>
          </c:tx>
          <c:spPr>
            <a:ln w="19050">
              <a:solidFill>
                <a:schemeClr val="accent3">
                  <a:lumMod val="75000"/>
                </a:schemeClr>
              </a:solidFill>
            </a:ln>
          </c:spPr>
          <c:marker>
            <c:symbol val="none"/>
          </c:marker>
          <c:cat>
            <c:numRef>
              <c:f>'MAIN '!$B$1:$M$1</c:f>
              <c:numCache>
                <c:formatCode>d\-mmm</c:formatCode>
                <c:ptCount val="12"/>
                <c:pt idx="0">
                  <c:v>44545</c:v>
                </c:pt>
                <c:pt idx="1">
                  <c:v>44546</c:v>
                </c:pt>
                <c:pt idx="2">
                  <c:v>44547</c:v>
                </c:pt>
                <c:pt idx="3">
                  <c:v>44550</c:v>
                </c:pt>
                <c:pt idx="4">
                  <c:v>44551</c:v>
                </c:pt>
                <c:pt idx="5">
                  <c:v>44552</c:v>
                </c:pt>
                <c:pt idx="6">
                  <c:v>44553</c:v>
                </c:pt>
                <c:pt idx="7">
                  <c:v>44554</c:v>
                </c:pt>
                <c:pt idx="8">
                  <c:v>44557</c:v>
                </c:pt>
                <c:pt idx="9">
                  <c:v>44558</c:v>
                </c:pt>
                <c:pt idx="10">
                  <c:v>44559</c:v>
                </c:pt>
                <c:pt idx="11">
                  <c:v>44560</c:v>
                </c:pt>
              </c:numCache>
            </c:numRef>
          </c:cat>
          <c:val>
            <c:numRef>
              <c:f>'MAIN '!$B$2:$M$2</c:f>
              <c:numCache>
                <c:formatCode>General</c:formatCode>
                <c:ptCount val="12"/>
                <c:pt idx="0">
                  <c:v>36948.9</c:v>
                </c:pt>
                <c:pt idx="1">
                  <c:v>36711.5</c:v>
                </c:pt>
                <c:pt idx="2">
                  <c:v>35749.050000000003</c:v>
                </c:pt>
                <c:pt idx="3">
                  <c:v>34547.300000000003</c:v>
                </c:pt>
                <c:pt idx="4">
                  <c:v>34676.949999999997</c:v>
                </c:pt>
                <c:pt idx="5">
                  <c:v>35091.1</c:v>
                </c:pt>
                <c:pt idx="6">
                  <c:v>35207.85</c:v>
                </c:pt>
                <c:pt idx="7">
                  <c:v>34874.800000000003</c:v>
                </c:pt>
                <c:pt idx="8">
                  <c:v>35091.75</c:v>
                </c:pt>
                <c:pt idx="9">
                  <c:v>35221.25</c:v>
                </c:pt>
                <c:pt idx="10">
                  <c:v>35034.6</c:v>
                </c:pt>
                <c:pt idx="11">
                  <c:v>35039.35</c:v>
                </c:pt>
              </c:numCache>
            </c:numRef>
          </c:val>
          <c:smooth val="0"/>
          <c:extLst>
            <c:ext xmlns:c16="http://schemas.microsoft.com/office/drawing/2014/chart" uri="{C3380CC4-5D6E-409C-BE32-E72D297353CC}">
              <c16:uniqueId val="{00000005-C1A2-4C03-B265-F1CDE53AE337}"/>
            </c:ext>
          </c:extLst>
        </c:ser>
        <c:dLbls>
          <c:showLegendKey val="0"/>
          <c:showVal val="0"/>
          <c:showCatName val="0"/>
          <c:showSerName val="0"/>
          <c:showPercent val="0"/>
          <c:showBubbleSize val="0"/>
        </c:dLbls>
        <c:marker val="1"/>
        <c:smooth val="0"/>
        <c:axId val="642301112"/>
        <c:axId val="1"/>
      </c:lineChart>
      <c:catAx>
        <c:axId val="642301112"/>
        <c:scaling>
          <c:orientation val="minMax"/>
        </c:scaling>
        <c:delete val="0"/>
        <c:axPos val="b"/>
        <c:majorGridlines/>
        <c:numFmt formatCode="d\-mmm" sourceLinked="1"/>
        <c:majorTickMark val="out"/>
        <c:minorTickMark val="none"/>
        <c:tickLblPos val="nextTo"/>
        <c:txPr>
          <a:bodyPr rot="0" vert="horz"/>
          <a:lstStyle/>
          <a:p>
            <a:pPr>
              <a:defRPr sz="800" b="1" i="0" u="none" strike="noStrike" baseline="0">
                <a:solidFill>
                  <a:srgbClr val="000000"/>
                </a:solidFill>
                <a:latin typeface="Arial"/>
                <a:ea typeface="Arial"/>
                <a:cs typeface="Arial"/>
              </a:defRPr>
            </a:pPr>
            <a:endParaRPr lang="en-US"/>
          </a:p>
        </c:txPr>
        <c:crossAx val="1"/>
        <c:crosses val="autoZero"/>
        <c:auto val="0"/>
        <c:lblAlgn val="ctr"/>
        <c:lblOffset val="100"/>
        <c:noMultiLvlLbl val="0"/>
      </c:catAx>
      <c:valAx>
        <c:axId val="1"/>
        <c:scaling>
          <c:orientation val="minMax"/>
          <c:max val="40000"/>
          <c:min val="30000"/>
        </c:scaling>
        <c:delete val="0"/>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jorGridlines>
        <c:title>
          <c:tx>
            <c:rich>
              <a:bodyPr/>
              <a:lstStyle/>
              <a:p>
                <a:pPr>
                  <a:defRPr sz="1000" b="1" i="0" u="none" strike="noStrike" baseline="0">
                    <a:solidFill>
                      <a:srgbClr val="000000"/>
                    </a:solidFill>
                    <a:latin typeface="Arial"/>
                    <a:ea typeface="Arial"/>
                    <a:cs typeface="Arial"/>
                  </a:defRPr>
                </a:pPr>
                <a:r>
                  <a:rPr lang="en-IN"/>
                  <a:t>Bank Nifty Futures</a:t>
                </a:r>
              </a:p>
            </c:rich>
          </c:tx>
          <c:overlay val="0"/>
        </c:title>
        <c:numFmt formatCode="0" sourceLinked="0"/>
        <c:majorTickMark val="out"/>
        <c:minorTickMark val="none"/>
        <c:tickLblPos val="nextTo"/>
        <c:txPr>
          <a:bodyPr rot="0" vert="horz"/>
          <a:lstStyle/>
          <a:p>
            <a:pPr>
              <a:defRPr sz="800" b="1" i="0" u="none" strike="noStrike" baseline="0">
                <a:solidFill>
                  <a:srgbClr val="000000"/>
                </a:solidFill>
                <a:latin typeface="Arial"/>
                <a:ea typeface="Arial"/>
                <a:cs typeface="Arial"/>
              </a:defRPr>
            </a:pPr>
            <a:endParaRPr lang="en-US"/>
          </a:p>
        </c:txPr>
        <c:crossAx val="642301112"/>
        <c:crosses val="autoZero"/>
        <c:crossBetween val="between"/>
        <c:majorUnit val="1000"/>
        <c:minorUnit val="300"/>
      </c:valAx>
      <c:dateAx>
        <c:axId val="3"/>
        <c:scaling>
          <c:orientation val="minMax"/>
        </c:scaling>
        <c:delete val="1"/>
        <c:axPos val="b"/>
        <c:numFmt formatCode="d\-mmm" sourceLinked="1"/>
        <c:majorTickMark val="out"/>
        <c:minorTickMark val="none"/>
        <c:tickLblPos val="nextTo"/>
        <c:crossAx val="4"/>
        <c:crosses val="autoZero"/>
        <c:auto val="1"/>
        <c:lblOffset val="100"/>
        <c:baseTimeUnit val="days"/>
      </c:dateAx>
      <c:valAx>
        <c:axId val="4"/>
        <c:scaling>
          <c:orientation val="minMax"/>
          <c:max val="30"/>
          <c:min val="5"/>
        </c:scaling>
        <c:delete val="0"/>
        <c:axPos val="r"/>
        <c:numFmt formatCode="#,##0.00" sourceLinked="1"/>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3"/>
        <c:crosses val="max"/>
        <c:crossBetween val="between"/>
        <c:majorUnit val="3"/>
      </c:valAx>
    </c:plotArea>
    <c:plotVisOnly val="1"/>
    <c:dispBlanksAs val="gap"/>
    <c:showDLblsOverMax val="0"/>
  </c:chart>
  <c:spPr>
    <a:ln>
      <a:noFill/>
    </a:ln>
    <a:scene3d>
      <a:camera prst="orthographicFront"/>
      <a:lightRig rig="threePt" dir="t"/>
    </a:scene3d>
    <a:sp3d>
      <a:bevelT w="25400"/>
    </a:sp3d>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025371828521566E-2"/>
          <c:y val="7.6616703032602873E-2"/>
          <c:w val="0.8910277465316836"/>
          <c:h val="0.71566138570028148"/>
        </c:manualLayout>
      </c:layout>
      <c:lineChart>
        <c:grouping val="standard"/>
        <c:varyColors val="0"/>
        <c:ser>
          <c:idx val="0"/>
          <c:order val="0"/>
          <c:tx>
            <c:strRef>
              <c:f>'MAIN '!$A$29</c:f>
              <c:strCache>
                <c:ptCount val="1"/>
                <c:pt idx="0">
                  <c:v>Basis</c:v>
                </c:pt>
              </c:strCache>
            </c:strRef>
          </c:tx>
          <c:spPr>
            <a:ln w="19050">
              <a:solidFill>
                <a:srgbClr val="FF5050"/>
              </a:solidFill>
            </a:ln>
          </c:spPr>
          <c:marker>
            <c:symbol val="none"/>
          </c:marker>
          <c:cat>
            <c:numRef>
              <c:f>'MAIN '!$B$28:$M$28</c:f>
              <c:numCache>
                <c:formatCode>d\-mmm</c:formatCode>
                <c:ptCount val="12"/>
                <c:pt idx="0">
                  <c:v>44545</c:v>
                </c:pt>
                <c:pt idx="1">
                  <c:v>44546</c:v>
                </c:pt>
                <c:pt idx="2">
                  <c:v>44547</c:v>
                </c:pt>
                <c:pt idx="3">
                  <c:v>44550</c:v>
                </c:pt>
                <c:pt idx="4">
                  <c:v>44551</c:v>
                </c:pt>
                <c:pt idx="5">
                  <c:v>44552</c:v>
                </c:pt>
                <c:pt idx="6">
                  <c:v>44553</c:v>
                </c:pt>
                <c:pt idx="7">
                  <c:v>44554</c:v>
                </c:pt>
                <c:pt idx="8">
                  <c:v>44557</c:v>
                </c:pt>
                <c:pt idx="9">
                  <c:v>44558</c:v>
                </c:pt>
                <c:pt idx="10">
                  <c:v>44559</c:v>
                </c:pt>
                <c:pt idx="11">
                  <c:v>44560</c:v>
                </c:pt>
              </c:numCache>
            </c:numRef>
          </c:cat>
          <c:val>
            <c:numRef>
              <c:f>'MAIN '!$B$29:$M$29</c:f>
              <c:numCache>
                <c:formatCode>0.00%</c:formatCode>
                <c:ptCount val="12"/>
                <c:pt idx="0">
                  <c:v>4.3313930178542149E-3</c:v>
                </c:pt>
                <c:pt idx="1">
                  <c:v>4.4557049302778222E-3</c:v>
                </c:pt>
                <c:pt idx="2">
                  <c:v>3.6610034349982791E-3</c:v>
                </c:pt>
                <c:pt idx="3" formatCode="0.00">
                  <c:v>3.1199322877423791E-3</c:v>
                </c:pt>
                <c:pt idx="4" formatCode="0.00">
                  <c:v>1.9966568278583776E-3</c:v>
                </c:pt>
                <c:pt idx="5">
                  <c:v>1.7585178206939449E-3</c:v>
                </c:pt>
                <c:pt idx="6">
                  <c:v>4.7455113004255586E-4</c:v>
                </c:pt>
                <c:pt idx="7">
                  <c:v>5.0922266801120574E-4</c:v>
                </c:pt>
                <c:pt idx="8">
                  <c:v>9.6554556890168959E-4</c:v>
                </c:pt>
                <c:pt idx="9">
                  <c:v>1.0644103252064043E-3</c:v>
                </c:pt>
                <c:pt idx="10">
                  <c:v>-3.0817168587041123E-4</c:v>
                </c:pt>
                <c:pt idx="11">
                  <c:v>-6.916004061191663E-4</c:v>
                </c:pt>
              </c:numCache>
            </c:numRef>
          </c:val>
          <c:smooth val="0"/>
          <c:extLst>
            <c:ext xmlns:c16="http://schemas.microsoft.com/office/drawing/2014/chart" uri="{C3380CC4-5D6E-409C-BE32-E72D297353CC}">
              <c16:uniqueId val="{00000000-2EA3-4A12-AD52-120814EB23CA}"/>
            </c:ext>
          </c:extLst>
        </c:ser>
        <c:dLbls>
          <c:showLegendKey val="0"/>
          <c:showVal val="0"/>
          <c:showCatName val="0"/>
          <c:showSerName val="0"/>
          <c:showPercent val="0"/>
          <c:showBubbleSize val="0"/>
        </c:dLbls>
        <c:smooth val="0"/>
        <c:axId val="642299472"/>
        <c:axId val="1"/>
      </c:lineChart>
      <c:catAx>
        <c:axId val="642299472"/>
        <c:scaling>
          <c:orientation val="minMax"/>
        </c:scaling>
        <c:delete val="0"/>
        <c:axPos val="b"/>
        <c:majorGridlines/>
        <c:numFmt formatCode="d\-mmm" sourceLinked="1"/>
        <c:majorTickMark val="none"/>
        <c:minorTickMark val="none"/>
        <c:tickLblPos val="low"/>
        <c:spPr>
          <a:ln w="19050">
            <a:solidFill>
              <a:schemeClr val="accent1">
                <a:lumMod val="50000"/>
              </a:schemeClr>
            </a:solidFill>
          </a:ln>
        </c:spPr>
        <c:txPr>
          <a:bodyPr rot="0" vert="horz"/>
          <a:lstStyle/>
          <a:p>
            <a:pPr>
              <a:defRPr sz="800" b="1" i="0" u="none" strike="noStrike" baseline="0">
                <a:solidFill>
                  <a:srgbClr val="000000"/>
                </a:solidFill>
                <a:latin typeface="Arial"/>
                <a:ea typeface="Arial"/>
                <a:cs typeface="Arial"/>
              </a:defRPr>
            </a:pPr>
            <a:endParaRPr lang="en-US"/>
          </a:p>
        </c:txPr>
        <c:crossAx val="1"/>
        <c:crosses val="autoZero"/>
        <c:auto val="0"/>
        <c:lblAlgn val="ctr"/>
        <c:lblOffset val="100"/>
        <c:noMultiLvlLbl val="0"/>
      </c:catAx>
      <c:valAx>
        <c:axId val="1"/>
        <c:scaling>
          <c:orientation val="minMax"/>
          <c:max val="1.5000000000000003E-2"/>
          <c:min val="-2.0000000000000004E-2"/>
        </c:scaling>
        <c:delete val="0"/>
        <c:axPos val="l"/>
        <c:majorGridlines/>
        <c:numFmt formatCode="0.00%" sourceLinked="1"/>
        <c:majorTickMark val="out"/>
        <c:minorTickMark val="none"/>
        <c:tickLblPos val="nextTo"/>
        <c:txPr>
          <a:bodyPr rot="0" vert="horz"/>
          <a:lstStyle/>
          <a:p>
            <a:pPr>
              <a:defRPr sz="800" b="1" i="0" u="none" strike="noStrike" baseline="0">
                <a:solidFill>
                  <a:srgbClr val="000000"/>
                </a:solidFill>
                <a:latin typeface="Arial"/>
                <a:ea typeface="Arial"/>
                <a:cs typeface="Arial"/>
              </a:defRPr>
            </a:pPr>
            <a:endParaRPr lang="en-US"/>
          </a:p>
        </c:txPr>
        <c:crossAx val="642299472"/>
        <c:crosses val="autoZero"/>
        <c:crossBetween val="between"/>
        <c:majorUnit val="5.000000000000001E-3"/>
      </c:valAx>
    </c:plotArea>
    <c:plotVisOnly val="1"/>
    <c:dispBlanksAs val="gap"/>
    <c:showDLblsOverMax val="0"/>
  </c:chart>
  <c:spPr>
    <a:ln>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922E2C-FB5F-425B-ADA1-DA7CCDD1C35A}" type="doc">
      <dgm:prSet loTypeId="urn:microsoft.com/office/officeart/2009/3/layout/OpposingIdeas" loCatId="relationship" qsTypeId="urn:microsoft.com/office/officeart/2005/8/quickstyle/simple1" qsCatId="simple" csTypeId="urn:microsoft.com/office/officeart/2005/8/colors/accent1_4" csCatId="accent1" phldr="1"/>
      <dgm:spPr/>
      <dgm:t>
        <a:bodyPr/>
        <a:lstStyle/>
        <a:p>
          <a:endParaRPr lang="en-IN"/>
        </a:p>
      </dgm:t>
    </dgm:pt>
    <dgm:pt modelId="{43354D63-32C1-420A-A71B-C3C7A63DC369}">
      <dgm:prSet phldrT="[Text]"/>
      <dgm:spPr>
        <a:solidFill>
          <a:srgbClr val="FF0000"/>
        </a:solidFill>
      </dgm:spPr>
      <dgm:t>
        <a:bodyPr/>
        <a:lstStyle/>
        <a:p>
          <a:pPr algn="ctr"/>
          <a:r>
            <a:rPr lang="en-US" dirty="0">
              <a:solidFill>
                <a:schemeClr val="bg1"/>
              </a:solidFill>
              <a:latin typeface="Century Gothic" panose="020B0502020202020204" pitchFamily="34" charset="0"/>
            </a:rPr>
            <a:t>BEARS</a:t>
          </a:r>
          <a:endParaRPr lang="en-IN" dirty="0">
            <a:solidFill>
              <a:schemeClr val="bg1"/>
            </a:solidFill>
            <a:latin typeface="Century Gothic" panose="020B0502020202020204" pitchFamily="34" charset="0"/>
          </a:endParaRPr>
        </a:p>
      </dgm:t>
    </dgm:pt>
    <dgm:pt modelId="{5568A260-D962-4DA8-A372-8820572D4078}" type="sibTrans" cxnId="{E90BBB2F-7BFB-4443-B2CB-4D2C282B94F8}">
      <dgm:prSet/>
      <dgm:spPr/>
      <dgm:t>
        <a:bodyPr/>
        <a:lstStyle/>
        <a:p>
          <a:endParaRPr lang="en-IN"/>
        </a:p>
      </dgm:t>
    </dgm:pt>
    <dgm:pt modelId="{02363A38-1D66-4E3E-B249-E3BA933DBB14}" type="parTrans" cxnId="{E90BBB2F-7BFB-4443-B2CB-4D2C282B94F8}">
      <dgm:prSet/>
      <dgm:spPr/>
      <dgm:t>
        <a:bodyPr/>
        <a:lstStyle/>
        <a:p>
          <a:endParaRPr lang="en-IN"/>
        </a:p>
      </dgm:t>
    </dgm:pt>
    <dgm:pt modelId="{3572B78F-4BA3-430E-A8F4-3C238095A375}">
      <dgm:prSet phldrT="[Text]"/>
      <dgm:spPr>
        <a:solidFill>
          <a:srgbClr val="00B050"/>
        </a:solidFill>
      </dgm:spPr>
      <dgm:t>
        <a:bodyPr/>
        <a:lstStyle/>
        <a:p>
          <a:r>
            <a:rPr lang="en-US" dirty="0">
              <a:solidFill>
                <a:schemeClr val="bg1"/>
              </a:solidFill>
              <a:latin typeface="Century Gothic" panose="020B0502020202020204" pitchFamily="34" charset="0"/>
            </a:rPr>
            <a:t>BULLS</a:t>
          </a:r>
          <a:endParaRPr lang="en-IN" dirty="0">
            <a:solidFill>
              <a:schemeClr val="bg1"/>
            </a:solidFill>
            <a:latin typeface="Century Gothic" panose="020B0502020202020204" pitchFamily="34" charset="0"/>
          </a:endParaRPr>
        </a:p>
      </dgm:t>
    </dgm:pt>
    <dgm:pt modelId="{CAA7F59B-5D63-4763-A110-4CD09560AF20}" type="sibTrans" cxnId="{AD974EE1-9B01-4DA1-961B-3EF0912464F4}">
      <dgm:prSet/>
      <dgm:spPr/>
      <dgm:t>
        <a:bodyPr/>
        <a:lstStyle/>
        <a:p>
          <a:endParaRPr lang="en-IN"/>
        </a:p>
      </dgm:t>
    </dgm:pt>
    <dgm:pt modelId="{FFBC5AD5-52AA-4C91-AB92-11443AF8DC7B}" type="parTrans" cxnId="{AD974EE1-9B01-4DA1-961B-3EF0912464F4}">
      <dgm:prSet/>
      <dgm:spPr/>
      <dgm:t>
        <a:bodyPr/>
        <a:lstStyle/>
        <a:p>
          <a:endParaRPr lang="en-IN"/>
        </a:p>
      </dgm:t>
    </dgm:pt>
    <dgm:pt modelId="{CD2AD6A2-A0A0-4D2B-A0F6-004B7D126743}">
      <dgm:prSet phldrT="[Text]"/>
      <dgm:spPr/>
      <dgm:t>
        <a:bodyPr/>
        <a:lstStyle/>
        <a:p>
          <a:r>
            <a:rPr lang="en-US"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rPr>
            <a:t>WHAT’S FALLING</a:t>
          </a:r>
          <a:endParaRPr lang="en-IN"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endParaRPr>
        </a:p>
      </dgm:t>
    </dgm:pt>
    <dgm:pt modelId="{4BA9C7BE-422C-4045-B0E7-4B9B230751CE}" type="sibTrans" cxnId="{18E21745-8B27-4C3E-A603-40BD0E434B2A}">
      <dgm:prSet/>
      <dgm:spPr/>
      <dgm:t>
        <a:bodyPr/>
        <a:lstStyle/>
        <a:p>
          <a:endParaRPr lang="en-IN"/>
        </a:p>
      </dgm:t>
    </dgm:pt>
    <dgm:pt modelId="{C0736955-F1AF-4B17-80EA-D8E8A810B7EA}" type="parTrans" cxnId="{18E21745-8B27-4C3E-A603-40BD0E434B2A}">
      <dgm:prSet/>
      <dgm:spPr/>
      <dgm:t>
        <a:bodyPr/>
        <a:lstStyle/>
        <a:p>
          <a:endParaRPr lang="en-IN"/>
        </a:p>
      </dgm:t>
    </dgm:pt>
    <dgm:pt modelId="{C8B780C4-8EAC-4FA7-9590-918D7B8B7C61}">
      <dgm:prSet phldrT="[Text]"/>
      <dgm:spPr/>
      <dgm:t>
        <a:bodyPr/>
        <a:lstStyle/>
        <a:p>
          <a:r>
            <a:rPr lang="en-US"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rPr>
            <a:t>WHAT’S RISING</a:t>
          </a:r>
          <a:endParaRPr lang="en-IN"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endParaRPr>
        </a:p>
      </dgm:t>
    </dgm:pt>
    <dgm:pt modelId="{C37F61CA-C1C0-4D8F-8AA8-41675B6B7A2E}" type="sibTrans" cxnId="{2F89E184-C048-4847-903B-E956A6FA9266}">
      <dgm:prSet/>
      <dgm:spPr/>
      <dgm:t>
        <a:bodyPr/>
        <a:lstStyle/>
        <a:p>
          <a:endParaRPr lang="en-IN"/>
        </a:p>
      </dgm:t>
    </dgm:pt>
    <dgm:pt modelId="{277F46E2-F740-471D-99EF-310D75E93402}" type="parTrans" cxnId="{2F89E184-C048-4847-903B-E956A6FA9266}">
      <dgm:prSet/>
      <dgm:spPr/>
      <dgm:t>
        <a:bodyPr/>
        <a:lstStyle/>
        <a:p>
          <a:endParaRPr lang="en-IN"/>
        </a:p>
      </dgm:t>
    </dgm:pt>
    <dgm:pt modelId="{9918AC0C-1833-4FCB-942E-E8D3CCA0703A}" type="pres">
      <dgm:prSet presAssocID="{3F922E2C-FB5F-425B-ADA1-DA7CCDD1C35A}" presName="Name0" presStyleCnt="0">
        <dgm:presLayoutVars>
          <dgm:chMax val="2"/>
          <dgm:dir/>
          <dgm:animOne val="branch"/>
          <dgm:animLvl val="lvl"/>
          <dgm:resizeHandles val="exact"/>
        </dgm:presLayoutVars>
      </dgm:prSet>
      <dgm:spPr/>
    </dgm:pt>
    <dgm:pt modelId="{EACAFFB3-E4AE-4BAA-A6C7-EFA07F68B7D2}" type="pres">
      <dgm:prSet presAssocID="{3F922E2C-FB5F-425B-ADA1-DA7CCDD1C35A}" presName="Background" presStyleLbl="node1" presStyleIdx="0" presStyleCnt="1"/>
      <dgm:spPr/>
    </dgm:pt>
    <dgm:pt modelId="{D8D77920-3096-4B89-B34D-940370466B65}" type="pres">
      <dgm:prSet presAssocID="{3F922E2C-FB5F-425B-ADA1-DA7CCDD1C35A}" presName="Divider" presStyleLbl="callout" presStyleIdx="0" presStyleCnt="1"/>
      <dgm:spPr/>
    </dgm:pt>
    <dgm:pt modelId="{55F26175-028F-436E-8155-17C343CE45C8}" type="pres">
      <dgm:prSet presAssocID="{3F922E2C-FB5F-425B-ADA1-DA7CCDD1C35A}" presName="ChildText1" presStyleLbl="revTx" presStyleIdx="0" presStyleCnt="0" custScaleY="47875" custLinFactNeighborX="1423" custLinFactNeighborY="-24097">
        <dgm:presLayoutVars>
          <dgm:chMax val="0"/>
          <dgm:chPref val="0"/>
          <dgm:bulletEnabled val="1"/>
        </dgm:presLayoutVars>
      </dgm:prSet>
      <dgm:spPr/>
    </dgm:pt>
    <dgm:pt modelId="{0801787B-E6E8-451D-B422-552F6CD82BF1}" type="pres">
      <dgm:prSet presAssocID="{3F922E2C-FB5F-425B-ADA1-DA7CCDD1C35A}" presName="ChildText2" presStyleLbl="revTx" presStyleIdx="0" presStyleCnt="0" custScaleY="42284" custLinFactNeighborX="-368" custLinFactNeighborY="25510">
        <dgm:presLayoutVars>
          <dgm:chMax val="0"/>
          <dgm:chPref val="0"/>
          <dgm:bulletEnabled val="1"/>
        </dgm:presLayoutVars>
      </dgm:prSet>
      <dgm:spPr/>
    </dgm:pt>
    <dgm:pt modelId="{8BC0F42A-BDCB-4EEE-9557-B28D18FE5ABC}" type="pres">
      <dgm:prSet presAssocID="{3F922E2C-FB5F-425B-ADA1-DA7CCDD1C35A}" presName="ParentText1" presStyleLbl="revTx" presStyleIdx="0" presStyleCnt="0">
        <dgm:presLayoutVars>
          <dgm:chMax val="1"/>
          <dgm:chPref val="1"/>
        </dgm:presLayoutVars>
      </dgm:prSet>
      <dgm:spPr/>
    </dgm:pt>
    <dgm:pt modelId="{A87BF539-6241-4C48-8B5F-E11C9E89FF44}" type="pres">
      <dgm:prSet presAssocID="{3F922E2C-FB5F-425B-ADA1-DA7CCDD1C35A}" presName="ParentShape1" presStyleLbl="alignImgPlace1" presStyleIdx="0" presStyleCnt="2">
        <dgm:presLayoutVars/>
      </dgm:prSet>
      <dgm:spPr/>
    </dgm:pt>
    <dgm:pt modelId="{2251C097-E2C0-4921-B915-556A5237AF2E}" type="pres">
      <dgm:prSet presAssocID="{3F922E2C-FB5F-425B-ADA1-DA7CCDD1C35A}" presName="ParentText2" presStyleLbl="revTx" presStyleIdx="0" presStyleCnt="0">
        <dgm:presLayoutVars>
          <dgm:chMax val="1"/>
          <dgm:chPref val="1"/>
        </dgm:presLayoutVars>
      </dgm:prSet>
      <dgm:spPr/>
    </dgm:pt>
    <dgm:pt modelId="{40512160-F94B-4869-AA6E-11925474EFCE}" type="pres">
      <dgm:prSet presAssocID="{3F922E2C-FB5F-425B-ADA1-DA7CCDD1C35A}" presName="ParentShape2" presStyleLbl="alignImgPlace1" presStyleIdx="1" presStyleCnt="2">
        <dgm:presLayoutVars/>
      </dgm:prSet>
      <dgm:spPr/>
    </dgm:pt>
  </dgm:ptLst>
  <dgm:cxnLst>
    <dgm:cxn modelId="{05953309-065C-43F8-8649-3BC354D1E03E}" type="presOf" srcId="{3572B78F-4BA3-430E-A8F4-3C238095A375}" destId="{55F26175-028F-436E-8155-17C343CE45C8}" srcOrd="0" destOrd="0" presId="urn:microsoft.com/office/officeart/2009/3/layout/OpposingIdeas"/>
    <dgm:cxn modelId="{E826710F-0E21-4316-BC26-3E4C9D56EB74}" type="presOf" srcId="{CD2AD6A2-A0A0-4D2B-A0F6-004B7D126743}" destId="{40512160-F94B-4869-AA6E-11925474EFCE}" srcOrd="1" destOrd="0" presId="urn:microsoft.com/office/officeart/2009/3/layout/OpposingIdeas"/>
    <dgm:cxn modelId="{05FB942D-EFFD-4070-A5C3-CB1EB56DE705}" type="presOf" srcId="{CD2AD6A2-A0A0-4D2B-A0F6-004B7D126743}" destId="{2251C097-E2C0-4921-B915-556A5237AF2E}" srcOrd="0" destOrd="0" presId="urn:microsoft.com/office/officeart/2009/3/layout/OpposingIdeas"/>
    <dgm:cxn modelId="{E90BBB2F-7BFB-4443-B2CB-4D2C282B94F8}" srcId="{CD2AD6A2-A0A0-4D2B-A0F6-004B7D126743}" destId="{43354D63-32C1-420A-A71B-C3C7A63DC369}" srcOrd="0" destOrd="0" parTransId="{02363A38-1D66-4E3E-B249-E3BA933DBB14}" sibTransId="{5568A260-D962-4DA8-A372-8820572D4078}"/>
    <dgm:cxn modelId="{43C04E3F-937A-41DA-A57D-022BD4009A4D}" type="presOf" srcId="{C8B780C4-8EAC-4FA7-9590-918D7B8B7C61}" destId="{8BC0F42A-BDCB-4EEE-9557-B28D18FE5ABC}" srcOrd="0" destOrd="0" presId="urn:microsoft.com/office/officeart/2009/3/layout/OpposingIdeas"/>
    <dgm:cxn modelId="{DE6D3A43-FF33-458A-B633-2C969FA5489A}" type="presOf" srcId="{3F922E2C-FB5F-425B-ADA1-DA7CCDD1C35A}" destId="{9918AC0C-1833-4FCB-942E-E8D3CCA0703A}" srcOrd="0" destOrd="0" presId="urn:microsoft.com/office/officeart/2009/3/layout/OpposingIdeas"/>
    <dgm:cxn modelId="{18E21745-8B27-4C3E-A603-40BD0E434B2A}" srcId="{3F922E2C-FB5F-425B-ADA1-DA7CCDD1C35A}" destId="{CD2AD6A2-A0A0-4D2B-A0F6-004B7D126743}" srcOrd="1" destOrd="0" parTransId="{C0736955-F1AF-4B17-80EA-D8E8A810B7EA}" sibTransId="{4BA9C7BE-422C-4045-B0E7-4B9B230751CE}"/>
    <dgm:cxn modelId="{696DBC5A-1451-48AE-9114-67F0BF21BEFA}" type="presOf" srcId="{43354D63-32C1-420A-A71B-C3C7A63DC369}" destId="{0801787B-E6E8-451D-B422-552F6CD82BF1}" srcOrd="0" destOrd="0" presId="urn:microsoft.com/office/officeart/2009/3/layout/OpposingIdeas"/>
    <dgm:cxn modelId="{2F89E184-C048-4847-903B-E956A6FA9266}" srcId="{3F922E2C-FB5F-425B-ADA1-DA7CCDD1C35A}" destId="{C8B780C4-8EAC-4FA7-9590-918D7B8B7C61}" srcOrd="0" destOrd="0" parTransId="{277F46E2-F740-471D-99EF-310D75E93402}" sibTransId="{C37F61CA-C1C0-4D8F-8AA8-41675B6B7A2E}"/>
    <dgm:cxn modelId="{D22F1FAE-85C5-4AC0-885E-C9148B94B3CC}" type="presOf" srcId="{C8B780C4-8EAC-4FA7-9590-918D7B8B7C61}" destId="{A87BF539-6241-4C48-8B5F-E11C9E89FF44}" srcOrd="1" destOrd="0" presId="urn:microsoft.com/office/officeart/2009/3/layout/OpposingIdeas"/>
    <dgm:cxn modelId="{AD974EE1-9B01-4DA1-961B-3EF0912464F4}" srcId="{C8B780C4-8EAC-4FA7-9590-918D7B8B7C61}" destId="{3572B78F-4BA3-430E-A8F4-3C238095A375}" srcOrd="0" destOrd="0" parTransId="{FFBC5AD5-52AA-4C91-AB92-11443AF8DC7B}" sibTransId="{CAA7F59B-5D63-4763-A110-4CD09560AF20}"/>
    <dgm:cxn modelId="{30FE5491-77A3-4119-B944-6937EF907EAA}" type="presParOf" srcId="{9918AC0C-1833-4FCB-942E-E8D3CCA0703A}" destId="{EACAFFB3-E4AE-4BAA-A6C7-EFA07F68B7D2}" srcOrd="0" destOrd="0" presId="urn:microsoft.com/office/officeart/2009/3/layout/OpposingIdeas"/>
    <dgm:cxn modelId="{885C9B62-87A5-46E4-86D7-E5623F3EEDFA}" type="presParOf" srcId="{9918AC0C-1833-4FCB-942E-E8D3CCA0703A}" destId="{D8D77920-3096-4B89-B34D-940370466B65}" srcOrd="1" destOrd="0" presId="urn:microsoft.com/office/officeart/2009/3/layout/OpposingIdeas"/>
    <dgm:cxn modelId="{07C27D37-FB70-41ED-97CA-D7A28CB215E6}" type="presParOf" srcId="{9918AC0C-1833-4FCB-942E-E8D3CCA0703A}" destId="{55F26175-028F-436E-8155-17C343CE45C8}" srcOrd="2" destOrd="0" presId="urn:microsoft.com/office/officeart/2009/3/layout/OpposingIdeas"/>
    <dgm:cxn modelId="{5EC04389-669E-4A20-A49F-4837748D8BF1}" type="presParOf" srcId="{9918AC0C-1833-4FCB-942E-E8D3CCA0703A}" destId="{0801787B-E6E8-451D-B422-552F6CD82BF1}" srcOrd="3" destOrd="0" presId="urn:microsoft.com/office/officeart/2009/3/layout/OpposingIdeas"/>
    <dgm:cxn modelId="{09617D64-3FF5-4179-95C1-E1DDF48C84C3}" type="presParOf" srcId="{9918AC0C-1833-4FCB-942E-E8D3CCA0703A}" destId="{8BC0F42A-BDCB-4EEE-9557-B28D18FE5ABC}" srcOrd="4" destOrd="0" presId="urn:microsoft.com/office/officeart/2009/3/layout/OpposingIdeas"/>
    <dgm:cxn modelId="{A743B91D-D283-4380-B926-6FDDDB89F766}" type="presParOf" srcId="{9918AC0C-1833-4FCB-942E-E8D3CCA0703A}" destId="{A87BF539-6241-4C48-8B5F-E11C9E89FF44}" srcOrd="5" destOrd="0" presId="urn:microsoft.com/office/officeart/2009/3/layout/OpposingIdeas"/>
    <dgm:cxn modelId="{69B5FA84-8988-46C2-9DBB-3ECDA75BDA25}" type="presParOf" srcId="{9918AC0C-1833-4FCB-942E-E8D3CCA0703A}" destId="{2251C097-E2C0-4921-B915-556A5237AF2E}" srcOrd="6" destOrd="0" presId="urn:microsoft.com/office/officeart/2009/3/layout/OpposingIdeas"/>
    <dgm:cxn modelId="{F66A55E2-69D4-48E2-B9BD-67D74DEDC195}" type="presParOf" srcId="{9918AC0C-1833-4FCB-942E-E8D3CCA0703A}" destId="{40512160-F94B-4869-AA6E-11925474EFCE}" srcOrd="7" destOrd="0" presId="urn:microsoft.com/office/officeart/2009/3/layout/OpposingIdea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CAFFB3-E4AE-4BAA-A6C7-EFA07F68B7D2}">
      <dsp:nvSpPr>
        <dsp:cNvPr id="0" name=""/>
        <dsp:cNvSpPr/>
      </dsp:nvSpPr>
      <dsp:spPr>
        <a:xfrm>
          <a:off x="1343567" y="945641"/>
          <a:ext cx="6826978" cy="3671316"/>
        </a:xfrm>
        <a:prstGeom prst="round2DiagRect">
          <a:avLst>
            <a:gd name="adj1" fmla="val 0"/>
            <a:gd name="adj2" fmla="val 1667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D77920-3096-4B89-B34D-940370466B65}">
      <dsp:nvSpPr>
        <dsp:cNvPr id="0" name=""/>
        <dsp:cNvSpPr/>
      </dsp:nvSpPr>
      <dsp:spPr>
        <a:xfrm>
          <a:off x="4757057" y="1335023"/>
          <a:ext cx="910" cy="2892552"/>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F26175-028F-436E-8155-17C343CE45C8}">
      <dsp:nvSpPr>
        <dsp:cNvPr id="0" name=""/>
        <dsp:cNvSpPr/>
      </dsp:nvSpPr>
      <dsp:spPr>
        <a:xfrm>
          <a:off x="1613230" y="1284998"/>
          <a:ext cx="2958357" cy="149133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28600" tIns="228600" rIns="228600" bIns="228600" numCol="1" spcCol="1270" anchor="t" anchorCtr="0">
          <a:noAutofit/>
        </a:bodyPr>
        <a:lstStyle/>
        <a:p>
          <a:pPr marL="0" lvl="0" indent="0" algn="l" defTabSz="2667000">
            <a:lnSpc>
              <a:spcPct val="90000"/>
            </a:lnSpc>
            <a:spcBef>
              <a:spcPct val="0"/>
            </a:spcBef>
            <a:spcAft>
              <a:spcPct val="35000"/>
            </a:spcAft>
            <a:buNone/>
          </a:pPr>
          <a:r>
            <a:rPr lang="en-US" sz="6000" kern="1200" dirty="0">
              <a:solidFill>
                <a:schemeClr val="bg1"/>
              </a:solidFill>
              <a:latin typeface="Century Gothic" panose="020B0502020202020204" pitchFamily="34" charset="0"/>
            </a:rPr>
            <a:t>BULLS</a:t>
          </a:r>
          <a:endParaRPr lang="en-IN" sz="6000" kern="1200" dirty="0">
            <a:solidFill>
              <a:schemeClr val="bg1"/>
            </a:solidFill>
            <a:latin typeface="Century Gothic" panose="020B0502020202020204" pitchFamily="34" charset="0"/>
          </a:endParaRPr>
        </a:p>
      </dsp:txBody>
      <dsp:txXfrm>
        <a:off x="1613230" y="1284998"/>
        <a:ext cx="2958357" cy="1491333"/>
      </dsp:txXfrm>
    </dsp:sp>
    <dsp:sp modelId="{0801787B-E6E8-451D-B422-552F6CD82BF1}">
      <dsp:nvSpPr>
        <dsp:cNvPr id="0" name=""/>
        <dsp:cNvSpPr/>
      </dsp:nvSpPr>
      <dsp:spPr>
        <a:xfrm>
          <a:off x="4973736" y="2917365"/>
          <a:ext cx="2958357" cy="131717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28600" tIns="228600" rIns="228600" bIns="228600" numCol="1" spcCol="1270" anchor="t" anchorCtr="0">
          <a:noAutofit/>
        </a:bodyPr>
        <a:lstStyle/>
        <a:p>
          <a:pPr marL="0" lvl="0" indent="0" algn="ctr" defTabSz="2667000">
            <a:lnSpc>
              <a:spcPct val="90000"/>
            </a:lnSpc>
            <a:spcBef>
              <a:spcPct val="0"/>
            </a:spcBef>
            <a:spcAft>
              <a:spcPct val="35000"/>
            </a:spcAft>
            <a:buNone/>
          </a:pPr>
          <a:r>
            <a:rPr lang="en-US" sz="6000" kern="1200" dirty="0">
              <a:solidFill>
                <a:schemeClr val="bg1"/>
              </a:solidFill>
              <a:latin typeface="Century Gothic" panose="020B0502020202020204" pitchFamily="34" charset="0"/>
            </a:rPr>
            <a:t>BEARS</a:t>
          </a:r>
          <a:endParaRPr lang="en-IN" sz="6000" kern="1200" dirty="0">
            <a:solidFill>
              <a:schemeClr val="bg1"/>
            </a:solidFill>
            <a:latin typeface="Century Gothic" panose="020B0502020202020204" pitchFamily="34" charset="0"/>
          </a:endParaRPr>
        </a:p>
      </dsp:txBody>
      <dsp:txXfrm>
        <a:off x="4973736" y="2917365"/>
        <a:ext cx="2958357" cy="1317170"/>
      </dsp:txXfrm>
    </dsp:sp>
    <dsp:sp modelId="{A87BF539-6241-4C48-8B5F-E11C9E89FF44}">
      <dsp:nvSpPr>
        <dsp:cNvPr id="0" name=""/>
        <dsp:cNvSpPr/>
      </dsp:nvSpPr>
      <dsp:spPr>
        <a:xfrm rot="16200000">
          <a:off x="-1227883" y="1433621"/>
          <a:ext cx="4005072" cy="1137829"/>
        </a:xfrm>
        <a:prstGeom prst="rightArrow">
          <a:avLst>
            <a:gd name="adj1" fmla="val 49830"/>
            <a:gd name="adj2" fmla="val 6066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r" defTabSz="1155700">
            <a:lnSpc>
              <a:spcPct val="90000"/>
            </a:lnSpc>
            <a:spcBef>
              <a:spcPct val="0"/>
            </a:spcBef>
            <a:spcAft>
              <a:spcPct val="35000"/>
            </a:spcAft>
            <a:buNone/>
          </a:pPr>
          <a:r>
            <a:rPr lang="en-US" sz="2600" b="1" kern="1200"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rPr>
            <a:t>WHAT’S RISING</a:t>
          </a:r>
          <a:endParaRPr lang="en-IN" sz="2600" b="1" kern="1200"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endParaRPr>
        </a:p>
      </dsp:txBody>
      <dsp:txXfrm>
        <a:off x="-1055918" y="1891010"/>
        <a:ext cx="3661142" cy="566981"/>
      </dsp:txXfrm>
    </dsp:sp>
    <dsp:sp modelId="{40512160-F94B-4869-AA6E-11925474EFCE}">
      <dsp:nvSpPr>
        <dsp:cNvPr id="0" name=""/>
        <dsp:cNvSpPr/>
      </dsp:nvSpPr>
      <dsp:spPr>
        <a:xfrm rot="5400000">
          <a:off x="6736925" y="2991149"/>
          <a:ext cx="4005072" cy="1137829"/>
        </a:xfrm>
        <a:prstGeom prst="rightArrow">
          <a:avLst>
            <a:gd name="adj1" fmla="val 49830"/>
            <a:gd name="adj2" fmla="val 60660"/>
          </a:avLst>
        </a:prstGeom>
        <a:solidFill>
          <a:schemeClr val="accent1">
            <a:tint val="50000"/>
            <a:hueOff val="-12975"/>
            <a:satOff val="622"/>
            <a:lumOff val="-2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r" defTabSz="1155700">
            <a:lnSpc>
              <a:spcPct val="90000"/>
            </a:lnSpc>
            <a:spcBef>
              <a:spcPct val="0"/>
            </a:spcBef>
            <a:spcAft>
              <a:spcPct val="35000"/>
            </a:spcAft>
            <a:buNone/>
          </a:pPr>
          <a:r>
            <a:rPr lang="en-US" sz="2600" b="1" kern="1200"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rPr>
            <a:t>WHAT’S FALLING</a:t>
          </a:r>
          <a:endParaRPr lang="en-IN" sz="2600" b="1" kern="1200" cap="none" spc="50" dirty="0">
            <a:ln w="9525" cmpd="sng">
              <a:solidFill>
                <a:schemeClr val="accent1"/>
              </a:solidFill>
              <a:prstDash val="solid"/>
            </a:ln>
            <a:solidFill>
              <a:srgbClr val="70AD47">
                <a:tint val="1000"/>
              </a:srgbClr>
            </a:solidFill>
            <a:effectLst>
              <a:glow rad="38100">
                <a:schemeClr val="accent1">
                  <a:alpha val="40000"/>
                </a:schemeClr>
              </a:glow>
            </a:effectLst>
            <a:latin typeface="Century Gothic" panose="020B0502020202020204" pitchFamily="34" charset="0"/>
          </a:endParaRPr>
        </a:p>
      </dsp:txBody>
      <dsp:txXfrm>
        <a:off x="6908890" y="3104608"/>
        <a:ext cx="3661142" cy="566981"/>
      </dsp:txXfrm>
    </dsp:sp>
  </dsp:spTree>
</dsp:drawing>
</file>

<file path=ppt/diagrams/layout1.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992968"/>
            <a:ext cx="8743950" cy="6366933"/>
          </a:xfrm>
        </p:spPr>
        <p:txBody>
          <a:bodyPr anchor="b"/>
          <a:lstStyle>
            <a:lvl1pPr algn="ctr">
              <a:defRPr sz="6750"/>
            </a:lvl1pPr>
          </a:lstStyle>
          <a:p>
            <a:r>
              <a:rPr lang="en-US"/>
              <a:t>Click to edit Master title style</a:t>
            </a:r>
            <a:endParaRPr lang="en-US" dirty="0"/>
          </a:p>
        </p:txBody>
      </p:sp>
      <p:sp>
        <p:nvSpPr>
          <p:cNvPr id="3" name="Subtitle 2"/>
          <p:cNvSpPr>
            <a:spLocks noGrp="1"/>
          </p:cNvSpPr>
          <p:nvPr>
            <p:ph type="subTitle" idx="1"/>
          </p:nvPr>
        </p:nvSpPr>
        <p:spPr>
          <a:xfrm>
            <a:off x="1285875" y="9605435"/>
            <a:ext cx="7715250" cy="4415365"/>
          </a:xfrm>
        </p:spPr>
        <p:txBody>
          <a:bodyPr/>
          <a:lstStyle>
            <a:lvl1pPr marL="0" indent="0" algn="ctr">
              <a:buNone/>
              <a:defRPr sz="2700"/>
            </a:lvl1pPr>
            <a:lvl2pPr marL="514350" indent="0" algn="ctr">
              <a:buNone/>
              <a:defRPr sz="2250"/>
            </a:lvl2pPr>
            <a:lvl3pPr marL="1028700" indent="0" algn="ctr">
              <a:buNone/>
              <a:defRPr sz="2025"/>
            </a:lvl3pPr>
            <a:lvl4pPr marL="1543050" indent="0" algn="ctr">
              <a:buNone/>
              <a:defRPr sz="1800"/>
            </a:lvl4pPr>
            <a:lvl5pPr marL="2057400" indent="0" algn="ctr">
              <a:buNone/>
              <a:defRPr sz="1800"/>
            </a:lvl5pPr>
            <a:lvl6pPr marL="2571750" indent="0" algn="ctr">
              <a:buNone/>
              <a:defRPr sz="1800"/>
            </a:lvl6pPr>
            <a:lvl7pPr marL="3086100" indent="0" algn="ctr">
              <a:buNone/>
              <a:defRPr sz="1800"/>
            </a:lvl7pPr>
            <a:lvl8pPr marL="3600450" indent="0" algn="ctr">
              <a:buNone/>
              <a:defRPr sz="1800"/>
            </a:lvl8pPr>
            <a:lvl9pPr marL="41148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E1900-8818-40D9-9797-503EE38C242F}" type="datetimeFigureOut">
              <a:rPr lang="en-IN" smtClean="0"/>
              <a:t>30/12/2021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1032997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E1900-8818-40D9-9797-503EE38C242F}" type="datetimeFigureOut">
              <a:rPr lang="en-IN" smtClean="0"/>
              <a:t>30/12/2021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171218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1635" y="973667"/>
            <a:ext cx="2218134" cy="154982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07232" y="973667"/>
            <a:ext cx="6525816" cy="1549823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E1900-8818-40D9-9797-503EE38C242F}" type="datetimeFigureOut">
              <a:rPr lang="en-IN" smtClean="0"/>
              <a:t>30/12/2021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87213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E1900-8818-40D9-9797-503EE38C242F}" type="datetimeFigureOut">
              <a:rPr lang="en-IN" smtClean="0"/>
              <a:t>30/12/2021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2614252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1874" y="4559305"/>
            <a:ext cx="8872538" cy="7607299"/>
          </a:xfrm>
        </p:spPr>
        <p:txBody>
          <a:bodyPr anchor="b"/>
          <a:lstStyle>
            <a:lvl1pPr>
              <a:defRPr sz="6750"/>
            </a:lvl1pPr>
          </a:lstStyle>
          <a:p>
            <a:r>
              <a:rPr lang="en-US"/>
              <a:t>Click to edit Master title style</a:t>
            </a:r>
            <a:endParaRPr lang="en-US" dirty="0"/>
          </a:p>
        </p:txBody>
      </p:sp>
      <p:sp>
        <p:nvSpPr>
          <p:cNvPr id="3" name="Text Placeholder 2"/>
          <p:cNvSpPr>
            <a:spLocks noGrp="1"/>
          </p:cNvSpPr>
          <p:nvPr>
            <p:ph type="body" idx="1"/>
          </p:nvPr>
        </p:nvSpPr>
        <p:spPr>
          <a:xfrm>
            <a:off x="701874" y="12238572"/>
            <a:ext cx="8872538" cy="4000499"/>
          </a:xfrm>
        </p:spPr>
        <p:txBody>
          <a:bodyPr/>
          <a:lstStyle>
            <a:lvl1pPr marL="0" indent="0">
              <a:buNone/>
              <a:defRPr sz="2700">
                <a:solidFill>
                  <a:schemeClr val="tx1"/>
                </a:solidFill>
              </a:defRPr>
            </a:lvl1pPr>
            <a:lvl2pPr marL="514350" indent="0">
              <a:buNone/>
              <a:defRPr sz="2250">
                <a:solidFill>
                  <a:schemeClr val="tx1">
                    <a:tint val="75000"/>
                  </a:schemeClr>
                </a:solidFill>
              </a:defRPr>
            </a:lvl2pPr>
            <a:lvl3pPr marL="1028700" indent="0">
              <a:buNone/>
              <a:defRPr sz="2025">
                <a:solidFill>
                  <a:schemeClr val="tx1">
                    <a:tint val="75000"/>
                  </a:schemeClr>
                </a:solidFill>
              </a:defRPr>
            </a:lvl3pPr>
            <a:lvl4pPr marL="1543050" indent="0">
              <a:buNone/>
              <a:defRPr sz="1800">
                <a:solidFill>
                  <a:schemeClr val="tx1">
                    <a:tint val="75000"/>
                  </a:schemeClr>
                </a:solidFill>
              </a:defRPr>
            </a:lvl4pPr>
            <a:lvl5pPr marL="2057400" indent="0">
              <a:buNone/>
              <a:defRPr sz="1800">
                <a:solidFill>
                  <a:schemeClr val="tx1">
                    <a:tint val="75000"/>
                  </a:schemeClr>
                </a:solidFill>
              </a:defRPr>
            </a:lvl5pPr>
            <a:lvl6pPr marL="2571750" indent="0">
              <a:buNone/>
              <a:defRPr sz="1800">
                <a:solidFill>
                  <a:schemeClr val="tx1">
                    <a:tint val="75000"/>
                  </a:schemeClr>
                </a:solidFill>
              </a:defRPr>
            </a:lvl6pPr>
            <a:lvl7pPr marL="3086100" indent="0">
              <a:buNone/>
              <a:defRPr sz="1800">
                <a:solidFill>
                  <a:schemeClr val="tx1">
                    <a:tint val="75000"/>
                  </a:schemeClr>
                </a:solidFill>
              </a:defRPr>
            </a:lvl7pPr>
            <a:lvl8pPr marL="3600450" indent="0">
              <a:buNone/>
              <a:defRPr sz="1800">
                <a:solidFill>
                  <a:schemeClr val="tx1">
                    <a:tint val="75000"/>
                  </a:schemeClr>
                </a:solidFill>
              </a:defRPr>
            </a:lvl8pPr>
            <a:lvl9pPr marL="4114800" indent="0">
              <a:buNone/>
              <a:defRPr sz="1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AE1900-8818-40D9-9797-503EE38C242F}" type="datetimeFigureOut">
              <a:rPr lang="en-IN" smtClean="0"/>
              <a:t>30/12/2021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3987652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07231" y="4868333"/>
            <a:ext cx="4371975" cy="11603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07794" y="4868333"/>
            <a:ext cx="4371975" cy="11603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E1900-8818-40D9-9797-503EE38C242F}" type="datetimeFigureOut">
              <a:rPr lang="en-IN" smtClean="0"/>
              <a:t>30/12/2021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2166946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08571" y="973671"/>
            <a:ext cx="8872538" cy="35348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708572" y="4483101"/>
            <a:ext cx="4351883" cy="2197099"/>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a:t>Click to edit Master text styles</a:t>
            </a:r>
          </a:p>
        </p:txBody>
      </p:sp>
      <p:sp>
        <p:nvSpPr>
          <p:cNvPr id="4" name="Content Placeholder 3"/>
          <p:cNvSpPr>
            <a:spLocks noGrp="1"/>
          </p:cNvSpPr>
          <p:nvPr>
            <p:ph sz="half" idx="2"/>
          </p:nvPr>
        </p:nvSpPr>
        <p:spPr>
          <a:xfrm>
            <a:off x="708572" y="6680200"/>
            <a:ext cx="4351883" cy="9825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07794" y="4483101"/>
            <a:ext cx="4373315" cy="2197099"/>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a:t>Click to edit Master text styles</a:t>
            </a:r>
          </a:p>
        </p:txBody>
      </p:sp>
      <p:sp>
        <p:nvSpPr>
          <p:cNvPr id="6" name="Content Placeholder 5"/>
          <p:cNvSpPr>
            <a:spLocks noGrp="1"/>
          </p:cNvSpPr>
          <p:nvPr>
            <p:ph sz="quarter" idx="4"/>
          </p:nvPr>
        </p:nvSpPr>
        <p:spPr>
          <a:xfrm>
            <a:off x="5207794" y="6680200"/>
            <a:ext cx="4373315" cy="98255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E1900-8818-40D9-9797-503EE38C242F}" type="datetimeFigureOut">
              <a:rPr lang="en-IN" smtClean="0"/>
              <a:t>30/12/2021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1793692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AE1900-8818-40D9-9797-503EE38C242F}" type="datetimeFigureOut">
              <a:rPr lang="en-IN" smtClean="0"/>
              <a:t>30/12/2021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30534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E1900-8818-40D9-9797-503EE38C242F}" type="datetimeFigureOut">
              <a:rPr lang="en-IN" smtClean="0"/>
              <a:t>30/12/2021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328374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71" y="1219200"/>
            <a:ext cx="3317825" cy="4267200"/>
          </a:xfrm>
        </p:spPr>
        <p:txBody>
          <a:bodyPr anchor="b"/>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373315" y="2633138"/>
            <a:ext cx="5207794" cy="12996333"/>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71" y="5486400"/>
            <a:ext cx="3317825" cy="10164235"/>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en-US"/>
              <a:t>Click to edit Master text styles</a:t>
            </a:r>
          </a:p>
        </p:txBody>
      </p:sp>
      <p:sp>
        <p:nvSpPr>
          <p:cNvPr id="5" name="Date Placeholder 4"/>
          <p:cNvSpPr>
            <a:spLocks noGrp="1"/>
          </p:cNvSpPr>
          <p:nvPr>
            <p:ph type="dt" sz="half" idx="10"/>
          </p:nvPr>
        </p:nvSpPr>
        <p:spPr/>
        <p:txBody>
          <a:bodyPr/>
          <a:lstStyle/>
          <a:p>
            <a:fld id="{C8AE1900-8818-40D9-9797-503EE38C242F}" type="datetimeFigureOut">
              <a:rPr lang="en-IN" smtClean="0"/>
              <a:t>30/12/2021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279457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71" y="1219200"/>
            <a:ext cx="3317825" cy="4267200"/>
          </a:xfrm>
        </p:spPr>
        <p:txBody>
          <a:bodyPr anchor="b"/>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373315" y="2633138"/>
            <a:ext cx="5207794" cy="12996333"/>
          </a:xfrm>
        </p:spPr>
        <p:txBody>
          <a:bodyPr anchor="t"/>
          <a:lstStyle>
            <a:lvl1pPr marL="0" indent="0">
              <a:buNone/>
              <a:defRPr sz="3600"/>
            </a:lvl1pPr>
            <a:lvl2pPr marL="514350" indent="0">
              <a:buNone/>
              <a:defRPr sz="3150"/>
            </a:lvl2pPr>
            <a:lvl3pPr marL="1028700" indent="0">
              <a:buNone/>
              <a:defRPr sz="2700"/>
            </a:lvl3pPr>
            <a:lvl4pPr marL="1543050" indent="0">
              <a:buNone/>
              <a:defRPr sz="2250"/>
            </a:lvl4pPr>
            <a:lvl5pPr marL="2057400" indent="0">
              <a:buNone/>
              <a:defRPr sz="2250"/>
            </a:lvl5pPr>
            <a:lvl6pPr marL="2571750" indent="0">
              <a:buNone/>
              <a:defRPr sz="2250"/>
            </a:lvl6pPr>
            <a:lvl7pPr marL="3086100" indent="0">
              <a:buNone/>
              <a:defRPr sz="2250"/>
            </a:lvl7pPr>
            <a:lvl8pPr marL="3600450" indent="0">
              <a:buNone/>
              <a:defRPr sz="2250"/>
            </a:lvl8pPr>
            <a:lvl9pPr marL="4114800" indent="0">
              <a:buNone/>
              <a:defRPr sz="2250"/>
            </a:lvl9pPr>
          </a:lstStyle>
          <a:p>
            <a:r>
              <a:rPr lang="en-US"/>
              <a:t>Click icon to add picture</a:t>
            </a:r>
            <a:endParaRPr lang="en-US" dirty="0"/>
          </a:p>
        </p:txBody>
      </p:sp>
      <p:sp>
        <p:nvSpPr>
          <p:cNvPr id="4" name="Text Placeholder 3"/>
          <p:cNvSpPr>
            <a:spLocks noGrp="1"/>
          </p:cNvSpPr>
          <p:nvPr>
            <p:ph type="body" sz="half" idx="2"/>
          </p:nvPr>
        </p:nvSpPr>
        <p:spPr>
          <a:xfrm>
            <a:off x="708571" y="5486400"/>
            <a:ext cx="3317825" cy="10164235"/>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en-US"/>
              <a:t>Click to edit Master text styles</a:t>
            </a:r>
          </a:p>
        </p:txBody>
      </p:sp>
      <p:sp>
        <p:nvSpPr>
          <p:cNvPr id="5" name="Date Placeholder 4"/>
          <p:cNvSpPr>
            <a:spLocks noGrp="1"/>
          </p:cNvSpPr>
          <p:nvPr>
            <p:ph type="dt" sz="half" idx="10"/>
          </p:nvPr>
        </p:nvSpPr>
        <p:spPr/>
        <p:txBody>
          <a:bodyPr/>
          <a:lstStyle/>
          <a:p>
            <a:fld id="{C8AE1900-8818-40D9-9797-503EE38C242F}" type="datetimeFigureOut">
              <a:rPr lang="en-IN" smtClean="0"/>
              <a:t>30/12/2021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CC96F5-64B9-4098-A491-42F9AFB7B388}" type="slidenum">
              <a:rPr lang="en-IN" smtClean="0"/>
              <a:t>‹#›</a:t>
            </a:fld>
            <a:endParaRPr lang="en-IN"/>
          </a:p>
        </p:txBody>
      </p:sp>
    </p:spTree>
    <p:extLst>
      <p:ext uri="{BB962C8B-B14F-4D97-AF65-F5344CB8AC3E}">
        <p14:creationId xmlns:p14="http://schemas.microsoft.com/office/powerpoint/2010/main" val="233217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7231" y="973671"/>
            <a:ext cx="8872538" cy="35348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07231" y="4868333"/>
            <a:ext cx="8872538" cy="1160356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07231" y="16950271"/>
            <a:ext cx="2314575" cy="973667"/>
          </a:xfrm>
          <a:prstGeom prst="rect">
            <a:avLst/>
          </a:prstGeom>
        </p:spPr>
        <p:txBody>
          <a:bodyPr vert="horz" lIns="91440" tIns="45720" rIns="91440" bIns="45720" rtlCol="0" anchor="ctr"/>
          <a:lstStyle>
            <a:lvl1pPr algn="l">
              <a:defRPr sz="1350">
                <a:solidFill>
                  <a:schemeClr val="tx1">
                    <a:tint val="75000"/>
                  </a:schemeClr>
                </a:solidFill>
              </a:defRPr>
            </a:lvl1pPr>
          </a:lstStyle>
          <a:p>
            <a:fld id="{C8AE1900-8818-40D9-9797-503EE38C242F}" type="datetimeFigureOut">
              <a:rPr lang="en-IN" smtClean="0"/>
              <a:t>30/12/2021</a:t>
            </a:fld>
            <a:endParaRPr lang="en-IN"/>
          </a:p>
        </p:txBody>
      </p:sp>
      <p:sp>
        <p:nvSpPr>
          <p:cNvPr id="5" name="Footer Placeholder 4"/>
          <p:cNvSpPr>
            <a:spLocks noGrp="1"/>
          </p:cNvSpPr>
          <p:nvPr>
            <p:ph type="ftr" sz="quarter" idx="3"/>
          </p:nvPr>
        </p:nvSpPr>
        <p:spPr>
          <a:xfrm>
            <a:off x="3407569" y="16950271"/>
            <a:ext cx="3471863" cy="973667"/>
          </a:xfrm>
          <a:prstGeom prst="rect">
            <a:avLst/>
          </a:prstGeom>
        </p:spPr>
        <p:txBody>
          <a:bodyPr vert="horz" lIns="91440" tIns="45720" rIns="91440" bIns="45720" rtlCol="0" anchor="ctr"/>
          <a:lstStyle>
            <a:lvl1pPr algn="ctr">
              <a:defRPr sz="135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7265194" y="16950271"/>
            <a:ext cx="2314575" cy="973667"/>
          </a:xfrm>
          <a:prstGeom prst="rect">
            <a:avLst/>
          </a:prstGeom>
        </p:spPr>
        <p:txBody>
          <a:bodyPr vert="horz" lIns="91440" tIns="45720" rIns="91440" bIns="45720" rtlCol="0" anchor="ctr"/>
          <a:lstStyle>
            <a:lvl1pPr algn="r">
              <a:defRPr sz="1350">
                <a:solidFill>
                  <a:schemeClr val="tx1">
                    <a:tint val="75000"/>
                  </a:schemeClr>
                </a:solidFill>
              </a:defRPr>
            </a:lvl1pPr>
          </a:lstStyle>
          <a:p>
            <a:fld id="{D2CC96F5-64B9-4098-A491-42F9AFB7B388}" type="slidenum">
              <a:rPr lang="en-IN" smtClean="0"/>
              <a:t>‹#›</a:t>
            </a:fld>
            <a:endParaRPr lang="en-IN"/>
          </a:p>
        </p:txBody>
      </p:sp>
    </p:spTree>
    <p:extLst>
      <p:ext uri="{BB962C8B-B14F-4D97-AF65-F5344CB8AC3E}">
        <p14:creationId xmlns:p14="http://schemas.microsoft.com/office/powerpoint/2010/main" val="3014854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28700" rtl="0" eaLnBrk="1" latinLnBrk="0" hangingPunct="1">
        <a:lnSpc>
          <a:spcPct val="90000"/>
        </a:lnSpc>
        <a:spcBef>
          <a:spcPct val="0"/>
        </a:spcBef>
        <a:buNone/>
        <a:defRPr sz="4950" kern="1200">
          <a:solidFill>
            <a:schemeClr val="tx1"/>
          </a:solidFill>
          <a:latin typeface="+mj-lt"/>
          <a:ea typeface="+mj-ea"/>
          <a:cs typeface="+mj-cs"/>
        </a:defRPr>
      </a:lvl1pPr>
    </p:titleStyle>
    <p:bodyStyle>
      <a:lvl1pPr marL="257175" indent="-257175" algn="l" defTabSz="1028700"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525" indent="-257175" algn="l" defTabSz="1028700"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5875" indent="-257175" algn="l" defTabSz="1028700"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2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5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89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en-US"/>
      </a:defPPr>
      <a:lvl1pPr marL="0" algn="l" defTabSz="1028700" rtl="0" eaLnBrk="1" latinLnBrk="0" hangingPunct="1">
        <a:defRPr sz="2025" kern="1200">
          <a:solidFill>
            <a:schemeClr val="tx1"/>
          </a:solidFill>
          <a:latin typeface="+mn-lt"/>
          <a:ea typeface="+mn-ea"/>
          <a:cs typeface="+mn-cs"/>
        </a:defRPr>
      </a:lvl1pPr>
      <a:lvl2pPr marL="514350" algn="l" defTabSz="1028700" rtl="0" eaLnBrk="1" latinLnBrk="0" hangingPunct="1">
        <a:defRPr sz="2025" kern="1200">
          <a:solidFill>
            <a:schemeClr val="tx1"/>
          </a:solidFill>
          <a:latin typeface="+mn-lt"/>
          <a:ea typeface="+mn-ea"/>
          <a:cs typeface="+mn-cs"/>
        </a:defRPr>
      </a:lvl2pPr>
      <a:lvl3pPr marL="1028700" algn="l" defTabSz="1028700" rtl="0" eaLnBrk="1" latinLnBrk="0" hangingPunct="1">
        <a:defRPr sz="2025" kern="1200">
          <a:solidFill>
            <a:schemeClr val="tx1"/>
          </a:solidFill>
          <a:latin typeface="+mn-lt"/>
          <a:ea typeface="+mn-ea"/>
          <a:cs typeface="+mn-cs"/>
        </a:defRPr>
      </a:lvl3pPr>
      <a:lvl4pPr marL="1543050" algn="l" defTabSz="1028700" rtl="0" eaLnBrk="1" latinLnBrk="0" hangingPunct="1">
        <a:defRPr sz="2025" kern="1200">
          <a:solidFill>
            <a:schemeClr val="tx1"/>
          </a:solidFill>
          <a:latin typeface="+mn-lt"/>
          <a:ea typeface="+mn-ea"/>
          <a:cs typeface="+mn-cs"/>
        </a:defRPr>
      </a:lvl4pPr>
      <a:lvl5pPr marL="2057400" algn="l" defTabSz="1028700" rtl="0" eaLnBrk="1" latinLnBrk="0" hangingPunct="1">
        <a:defRPr sz="2025" kern="1200">
          <a:solidFill>
            <a:schemeClr val="tx1"/>
          </a:solidFill>
          <a:latin typeface="+mn-lt"/>
          <a:ea typeface="+mn-ea"/>
          <a:cs typeface="+mn-cs"/>
        </a:defRPr>
      </a:lvl5pPr>
      <a:lvl6pPr marL="2571750" algn="l" defTabSz="1028700" rtl="0" eaLnBrk="1" latinLnBrk="0" hangingPunct="1">
        <a:defRPr sz="2025" kern="1200">
          <a:solidFill>
            <a:schemeClr val="tx1"/>
          </a:solidFill>
          <a:latin typeface="+mn-lt"/>
          <a:ea typeface="+mn-ea"/>
          <a:cs typeface="+mn-cs"/>
        </a:defRPr>
      </a:lvl6pPr>
      <a:lvl7pPr marL="3086100" algn="l" defTabSz="1028700" rtl="0" eaLnBrk="1" latinLnBrk="0" hangingPunct="1">
        <a:defRPr sz="2025" kern="1200">
          <a:solidFill>
            <a:schemeClr val="tx1"/>
          </a:solidFill>
          <a:latin typeface="+mn-lt"/>
          <a:ea typeface="+mn-ea"/>
          <a:cs typeface="+mn-cs"/>
        </a:defRPr>
      </a:lvl7pPr>
      <a:lvl8pPr marL="3600450" algn="l" defTabSz="1028700" rtl="0" eaLnBrk="1" latinLnBrk="0" hangingPunct="1">
        <a:defRPr sz="2025" kern="1200">
          <a:solidFill>
            <a:schemeClr val="tx1"/>
          </a:solidFill>
          <a:latin typeface="+mn-lt"/>
          <a:ea typeface="+mn-ea"/>
          <a:cs typeface="+mn-cs"/>
        </a:defRPr>
      </a:lvl8pPr>
      <a:lvl9pPr marL="4114800" algn="l" defTabSz="1028700"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1435" y="1053374"/>
            <a:ext cx="5105200" cy="1706721"/>
          </a:xfrm>
          <a:prstGeom prst="rect">
            <a:avLst/>
          </a:prstGeom>
          <a:ln>
            <a:noFill/>
          </a:ln>
          <a:effectLst>
            <a:outerShdw blurRad="292100" dist="139700" dir="2700000" algn="tl" rotWithShape="0">
              <a:srgbClr val="333333">
                <a:alpha val="65000"/>
              </a:srgbClr>
            </a:outerShdw>
          </a:effectLst>
        </p:spPr>
      </p:pic>
      <p:sp>
        <p:nvSpPr>
          <p:cNvPr id="32" name="TextBox 31">
            <a:extLst>
              <a:ext uri="{FF2B5EF4-FFF2-40B4-BE49-F238E27FC236}">
                <a16:creationId xmlns:a16="http://schemas.microsoft.com/office/drawing/2014/main" id="{D9553D24-39C8-4F60-B442-1533E76F5D5B}"/>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graphicFrame>
        <p:nvGraphicFramePr>
          <p:cNvPr id="9" name="Table 7">
            <a:extLst>
              <a:ext uri="{FF2B5EF4-FFF2-40B4-BE49-F238E27FC236}">
                <a16:creationId xmlns:a16="http://schemas.microsoft.com/office/drawing/2014/main" id="{356A7828-D756-4F64-9C5E-BF9B4037CED2}"/>
              </a:ext>
            </a:extLst>
          </p:cNvPr>
          <p:cNvGraphicFramePr>
            <a:graphicFrameLocks noGrp="1"/>
          </p:cNvGraphicFramePr>
          <p:nvPr>
            <p:extLst>
              <p:ext uri="{D42A27DB-BD31-4B8C-83A1-F6EECF244321}">
                <p14:modId xmlns:p14="http://schemas.microsoft.com/office/powerpoint/2010/main" val="405843703"/>
              </p:ext>
            </p:extLst>
          </p:nvPr>
        </p:nvGraphicFramePr>
        <p:xfrm>
          <a:off x="0" y="-1"/>
          <a:ext cx="10287000" cy="773395"/>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773395">
                <a:tc>
                  <a:txBody>
                    <a:bodyPr/>
                    <a:lstStyle/>
                    <a:p>
                      <a:pPr algn="ctr"/>
                      <a:endParaRPr lang="en-IN" sz="32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graphicFrame>
        <p:nvGraphicFramePr>
          <p:cNvPr id="6" name="Diagram 5">
            <a:extLst>
              <a:ext uri="{FF2B5EF4-FFF2-40B4-BE49-F238E27FC236}">
                <a16:creationId xmlns:a16="http://schemas.microsoft.com/office/drawing/2014/main" id="{60F2BAD3-2BEA-4DB2-8933-1DEB3772ED4C}"/>
              </a:ext>
            </a:extLst>
          </p:cNvPr>
          <p:cNvGraphicFramePr/>
          <p:nvPr>
            <p:extLst>
              <p:ext uri="{D42A27DB-BD31-4B8C-83A1-F6EECF244321}">
                <p14:modId xmlns:p14="http://schemas.microsoft.com/office/powerpoint/2010/main" val="1120015588"/>
              </p:ext>
            </p:extLst>
          </p:nvPr>
        </p:nvGraphicFramePr>
        <p:xfrm>
          <a:off x="386441" y="6781800"/>
          <a:ext cx="9514114"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Star: 10 Points 10">
            <a:extLst>
              <a:ext uri="{FF2B5EF4-FFF2-40B4-BE49-F238E27FC236}">
                <a16:creationId xmlns:a16="http://schemas.microsoft.com/office/drawing/2014/main" id="{5FE699BA-B60D-4728-9AC8-DF0549566569}"/>
              </a:ext>
            </a:extLst>
          </p:cNvPr>
          <p:cNvSpPr/>
          <p:nvPr/>
        </p:nvSpPr>
        <p:spPr>
          <a:xfrm>
            <a:off x="5606141" y="3619779"/>
            <a:ext cx="598714" cy="483775"/>
          </a:xfrm>
          <a:prstGeom prst="star10">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EF0AC51D-EA6E-4237-B195-14C116A34A43}"/>
              </a:ext>
            </a:extLst>
          </p:cNvPr>
          <p:cNvSpPr txBox="1"/>
          <p:nvPr/>
        </p:nvSpPr>
        <p:spPr>
          <a:xfrm>
            <a:off x="3" y="3843526"/>
            <a:ext cx="10286997" cy="2554545"/>
          </a:xfrm>
          <a:prstGeom prst="rect">
            <a:avLst/>
          </a:prstGeom>
          <a:noFill/>
        </p:spPr>
        <p:txBody>
          <a:bodyPr wrap="square" rtlCol="0">
            <a:spAutoFit/>
          </a:bodyPr>
          <a:lstStyle/>
          <a:p>
            <a:pPr algn="ctr"/>
            <a:r>
              <a:rPr lang="en-US" sz="8000" dirty="0">
                <a:ln w="0"/>
                <a:solidFill>
                  <a:srgbClr val="002060"/>
                </a:solidFill>
                <a:effectLst>
                  <a:outerShdw blurRad="38100" dist="25400" dir="5400000" algn="ctr" rotWithShape="0">
                    <a:srgbClr val="6E747A">
                      <a:alpha val="43000"/>
                    </a:srgbClr>
                  </a:outerShdw>
                </a:effectLst>
                <a:latin typeface="Century Gothic" panose="020B0502020202020204" pitchFamily="34" charset="0"/>
              </a:rPr>
              <a:t>MORNING </a:t>
            </a:r>
          </a:p>
          <a:p>
            <a:pPr algn="ctr"/>
            <a:r>
              <a:rPr lang="en-US" sz="8000" dirty="0">
                <a:ln w="0"/>
                <a:solidFill>
                  <a:srgbClr val="002060"/>
                </a:solidFill>
                <a:effectLst>
                  <a:outerShdw blurRad="38100" dist="25400" dir="5400000" algn="ctr" rotWithShape="0">
                    <a:srgbClr val="6E747A">
                      <a:alpha val="43000"/>
                    </a:srgbClr>
                  </a:outerShdw>
                </a:effectLst>
                <a:latin typeface="Century Gothic" panose="020B0502020202020204" pitchFamily="34" charset="0"/>
              </a:rPr>
              <a:t>MANTRA</a:t>
            </a:r>
            <a:endParaRPr lang="en-IN" sz="8000" dirty="0">
              <a:ln w="0"/>
              <a:solidFill>
                <a:srgbClr val="002060"/>
              </a:solidFill>
              <a:effectLst>
                <a:outerShdw blurRad="38100" dist="25400" dir="5400000" algn="ctr" rotWithShape="0">
                  <a:srgbClr val="6E747A">
                    <a:alpha val="43000"/>
                  </a:srgbClr>
                </a:outerShdw>
              </a:effectLst>
              <a:latin typeface="Century Gothic" panose="020B0502020202020204" pitchFamily="34" charset="0"/>
            </a:endParaRPr>
          </a:p>
        </p:txBody>
      </p:sp>
      <p:sp>
        <p:nvSpPr>
          <p:cNvPr id="14" name="TextBox 13">
            <a:extLst>
              <a:ext uri="{FF2B5EF4-FFF2-40B4-BE49-F238E27FC236}">
                <a16:creationId xmlns:a16="http://schemas.microsoft.com/office/drawing/2014/main" id="{FAE5C541-7926-4D63-86C6-6BEFAF3CBA8A}"/>
              </a:ext>
            </a:extLst>
          </p:cNvPr>
          <p:cNvSpPr txBox="1"/>
          <p:nvPr/>
        </p:nvSpPr>
        <p:spPr>
          <a:xfrm>
            <a:off x="3" y="12547544"/>
            <a:ext cx="10286997" cy="553998"/>
          </a:xfrm>
          <a:prstGeom prst="rect">
            <a:avLst/>
          </a:prstGeom>
          <a:noFill/>
        </p:spPr>
        <p:txBody>
          <a:bodyPr wrap="square" rtlCol="0">
            <a:spAutoFit/>
          </a:bodyPr>
          <a:lstStyle/>
          <a:p>
            <a:pPr algn="ctr"/>
            <a:r>
              <a:rPr lang="en-US" sz="3000" dirty="0">
                <a:ln w="0"/>
                <a:solidFill>
                  <a:srgbClr val="002060"/>
                </a:solidFill>
                <a:effectLst>
                  <a:outerShdw blurRad="38100" dist="25400" dir="5400000" algn="ctr" rotWithShape="0">
                    <a:srgbClr val="6E747A">
                      <a:alpha val="43000"/>
                    </a:srgbClr>
                  </a:outerShdw>
                </a:effectLst>
                <a:latin typeface="Century Gothic" panose="020B0502020202020204" pitchFamily="34" charset="0"/>
              </a:rPr>
              <a:t>Daily Derivatives &amp; Market Report </a:t>
            </a:r>
            <a:endParaRPr lang="en-IN" sz="3000" dirty="0">
              <a:ln w="0"/>
              <a:solidFill>
                <a:srgbClr val="002060"/>
              </a:solidFill>
              <a:effectLst>
                <a:outerShdw blurRad="38100" dist="25400" dir="5400000" algn="ctr" rotWithShape="0">
                  <a:srgbClr val="6E747A">
                    <a:alpha val="43000"/>
                  </a:srgbClr>
                </a:outerShdw>
              </a:effectLst>
              <a:latin typeface="Century Gothic" panose="020B0502020202020204" pitchFamily="34" charset="0"/>
            </a:endParaRPr>
          </a:p>
        </p:txBody>
      </p:sp>
      <p:sp>
        <p:nvSpPr>
          <p:cNvPr id="15" name="TextBox 14">
            <a:extLst>
              <a:ext uri="{FF2B5EF4-FFF2-40B4-BE49-F238E27FC236}">
                <a16:creationId xmlns:a16="http://schemas.microsoft.com/office/drawing/2014/main" id="{205BBE24-C48D-48E6-A776-D872E01EDD55}"/>
              </a:ext>
            </a:extLst>
          </p:cNvPr>
          <p:cNvSpPr txBox="1"/>
          <p:nvPr/>
        </p:nvSpPr>
        <p:spPr>
          <a:xfrm>
            <a:off x="3" y="13328749"/>
            <a:ext cx="10286997" cy="553998"/>
          </a:xfrm>
          <a:prstGeom prst="rect">
            <a:avLst/>
          </a:prstGeom>
          <a:noFill/>
        </p:spPr>
        <p:txBody>
          <a:bodyPr wrap="square" rtlCol="0">
            <a:spAutoFit/>
          </a:bodyPr>
          <a:lstStyle/>
          <a:p>
            <a:pPr algn="ctr"/>
            <a:r>
              <a:rPr lang="en-US" sz="3000" dirty="0">
                <a:ln w="0"/>
                <a:solidFill>
                  <a:srgbClr val="002060"/>
                </a:solidFill>
                <a:effectLst>
                  <a:outerShdw blurRad="38100" dist="25400" dir="5400000" algn="ctr" rotWithShape="0">
                    <a:srgbClr val="6E747A">
                      <a:alpha val="43000"/>
                    </a:srgbClr>
                  </a:outerShdw>
                </a:effectLst>
                <a:latin typeface="Century Gothic" panose="020B0502020202020204" pitchFamily="34" charset="0"/>
              </a:rPr>
              <a:t>Dec 30, 2021</a:t>
            </a:r>
            <a:endParaRPr lang="en-IN" sz="3000" dirty="0">
              <a:ln w="0"/>
              <a:solidFill>
                <a:srgbClr val="002060"/>
              </a:solidFill>
              <a:effectLst>
                <a:outerShdw blurRad="38100" dist="25400" dir="5400000" algn="ctr" rotWithShape="0">
                  <a:srgbClr val="6E747A">
                    <a:alpha val="43000"/>
                  </a:srgbClr>
                </a:outerShdw>
              </a:effectLst>
              <a:latin typeface="Century Gothic" panose="020B0502020202020204" pitchFamily="34" charset="0"/>
            </a:endParaRPr>
          </a:p>
        </p:txBody>
      </p:sp>
    </p:spTree>
    <p:extLst>
      <p:ext uri="{BB962C8B-B14F-4D97-AF65-F5344CB8AC3E}">
        <p14:creationId xmlns:p14="http://schemas.microsoft.com/office/powerpoint/2010/main" val="2842990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1975216382"/>
              </p:ext>
            </p:extLst>
          </p:nvPr>
        </p:nvGraphicFramePr>
        <p:xfrm>
          <a:off x="0" y="0"/>
          <a:ext cx="10287000" cy="586154"/>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586154">
                <a:tc>
                  <a:txBody>
                    <a:bodyPr/>
                    <a:lstStyle/>
                    <a:p>
                      <a:pPr algn="ctr"/>
                      <a:r>
                        <a:rPr lang="en-US" sz="3200" dirty="0">
                          <a:latin typeface="Century Gothic" panose="020B0502020202020204" pitchFamily="34" charset="0"/>
                        </a:rPr>
                        <a:t>Disclaimer</a:t>
                      </a:r>
                      <a:endParaRPr lang="en-IN" sz="32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1526260"/>
            <a:ext cx="5105200" cy="1706721"/>
          </a:xfrm>
          <a:prstGeom prst="rect">
            <a:avLst/>
          </a:prstGeom>
          <a:ln>
            <a:noFill/>
          </a:ln>
          <a:effectLst>
            <a:outerShdw blurRad="292100" dist="139700" dir="2700000" algn="tl" rotWithShape="0">
              <a:srgbClr val="333333">
                <a:alpha val="65000"/>
              </a:srgbClr>
            </a:outerShdw>
          </a:effectLst>
        </p:spPr>
      </p:pic>
      <p:sp>
        <p:nvSpPr>
          <p:cNvPr id="32" name="TextBox 31">
            <a:extLst>
              <a:ext uri="{FF2B5EF4-FFF2-40B4-BE49-F238E27FC236}">
                <a16:creationId xmlns:a16="http://schemas.microsoft.com/office/drawing/2014/main" id="{D9553D24-39C8-4F60-B442-1533E76F5D5B}"/>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
        <p:nvSpPr>
          <p:cNvPr id="12" name="Text Box 5">
            <a:extLst>
              <a:ext uri="{FF2B5EF4-FFF2-40B4-BE49-F238E27FC236}">
                <a16:creationId xmlns:a16="http://schemas.microsoft.com/office/drawing/2014/main" id="{B3F469E1-119A-4E43-93C1-261D53842EF6}"/>
              </a:ext>
            </a:extLst>
          </p:cNvPr>
          <p:cNvSpPr txBox="1">
            <a:spLocks/>
          </p:cNvSpPr>
          <p:nvPr/>
        </p:nvSpPr>
        <p:spPr>
          <a:xfrm>
            <a:off x="200025" y="3985846"/>
            <a:ext cx="9886950" cy="11605845"/>
          </a:xfrm>
          <a:prstGeom prst="rect">
            <a:avLst/>
          </a:prstGeom>
          <a:noFill/>
          <a:ln/>
        </p:spPr>
        <p:style>
          <a:lnRef idx="3">
            <a:schemeClr val="lt1"/>
          </a:lnRef>
          <a:fillRef idx="1">
            <a:schemeClr val="dk1"/>
          </a:fillRef>
          <a:effectRef idx="1">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07000"/>
              </a:lnSpc>
              <a:spcAft>
                <a:spcPts val="800"/>
              </a:spcAft>
            </a:pPr>
            <a:r>
              <a:rPr lang="en-IN" sz="1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The Information provided by SMS or in newsletter or in any document has been prepared by Shah Investor’s Home Ltd (SIHL). The Information provided by SMS or in newsletter does not constitute an offer or solicitation for the purchase or sale of any financial instrument or as an official confirmation of any transaction. The information contained herein is from publicly available data or other sources believed to be reliable, but we do not represent that it is accurate or complete and it should not be relied on as such. SIHL or any of its affiliates/ group companies shall not be in any way responsible for any loss or damage that may arise to any person from any error in the information contained in this report or SMS. This Information provided by SMS, reports or in newsletter is provided for assistance only and is not intended to be and must not alone be taken as the basis for an investment decision. The user assumes the entire risk of any use made of this information. Each recipient of this Information provided by SMS, report or in newsletter should make such investigation as it deems necessary to arrive at an independent evaluation of an investment in the securities of companies referred to in this information provided by SMS, report or in newsletter (including the merits and risks involved), and should consult his own advisors to determine the merits and risks of such investment. The investment discussed or views expressed may not be suitable for all investors. This information is strictly confidential and is being furnished to you solely for your information.</a:t>
            </a:r>
            <a:endParaRPr lang="en-IN"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a:t>
            </a:r>
            <a:endParaRPr lang="en-IN"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The information should not be reproduced or redistributed or passed on directly or indirectly in any form to any other person or published, copied, in whole or in part, for any purpose. The information provided by report or SMS is not directed or intended for distribution to, or use by, any person or entity who is a citizen or resident of or located in any locality, state, country or other jurisdiction, where such distribution, publication, availability or use would be contrary to law, regulation or which would subject SIHL and affiliates/ group companies to any registration or licensing requirements within such jurisdiction. The distribution of this Information provided by SMS or in newsletter in certain jurisdictions may be restricted by law, and persons in whose possession this Information provided by SMS or in newsletter comes, should inform themselves about and observe, any such restrictions. The information given or Information provided by SMS, report or in newsletter is as of the date of the issue date of report or the date on which SMS provided and there can be no assurance that future results or events will be consistent with this information. This information is subject to change without any prior notice. SIHL reserves the right to make modifications and alterations to this statement as may be required from time to time. However, SIHL is under no obligation to update or keep the information current.</a:t>
            </a:r>
            <a:endParaRPr lang="en-IN"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a:t>
            </a:r>
            <a:endParaRPr lang="en-IN"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1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Nevertheless, SIHL is committed to providing independent and transparent recommendation to its client and would be happy to provide any information in response to specific client queries. Neither SIHL nor any of its affiliates, group companies, directors, employees, agents or representatives shall be liable for any damages whether direct, indirect, special or consequential including lost revenue or lost profits that may arise from or in connection with the use of the information. Past performance is not necessarily a guide to future performance. The disclosures of interest statements incorporated in the Information provided by SMS, report or in newsletter are provided solely to enhance the transparency and should not be treated as endorsement of the views expressed in the report. The analyst for this report certifies that all of the views expressed in this report accurately reflect his or her personal views about the subject company or companies and its or their securities, and no part of his or her compensation was, is or will be, directly or indirectly related to specific recommendations or views expressed in this report.</a:t>
            </a:r>
            <a:endParaRPr lang="en-IN"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905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3485893572"/>
              </p:ext>
            </p:extLst>
          </p:nvPr>
        </p:nvGraphicFramePr>
        <p:xfrm>
          <a:off x="0" y="-1"/>
          <a:ext cx="10287000" cy="773395"/>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773395">
                <a:tc>
                  <a:txBody>
                    <a:bodyPr/>
                    <a:lstStyle/>
                    <a:p>
                      <a:pPr algn="ctr"/>
                      <a:r>
                        <a:rPr lang="en-US" sz="3200" dirty="0">
                          <a:latin typeface="Century Gothic" panose="020B0502020202020204" pitchFamily="34" charset="0"/>
                        </a:rPr>
                        <a:t>MARKET COMMENTARY</a:t>
                      </a:r>
                      <a:endParaRPr lang="en-IN" sz="32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1526260"/>
            <a:ext cx="5105200" cy="1706721"/>
          </a:xfrm>
          <a:prstGeom prst="rect">
            <a:avLst/>
          </a:prstGeom>
          <a:ln>
            <a:noFill/>
          </a:ln>
          <a:effectLst>
            <a:outerShdw blurRad="292100" dist="139700" dir="2700000" algn="tl" rotWithShape="0">
              <a:srgbClr val="333333">
                <a:alpha val="65000"/>
              </a:srgbClr>
            </a:outerShdw>
          </a:effectLst>
        </p:spPr>
      </p:pic>
      <p:sp>
        <p:nvSpPr>
          <p:cNvPr id="32" name="TextBox 31">
            <a:extLst>
              <a:ext uri="{FF2B5EF4-FFF2-40B4-BE49-F238E27FC236}">
                <a16:creationId xmlns:a16="http://schemas.microsoft.com/office/drawing/2014/main" id="{D9553D24-39C8-4F60-B442-1533E76F5D5B}"/>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
        <p:nvSpPr>
          <p:cNvPr id="12" name="Text Box 5">
            <a:extLst>
              <a:ext uri="{FF2B5EF4-FFF2-40B4-BE49-F238E27FC236}">
                <a16:creationId xmlns:a16="http://schemas.microsoft.com/office/drawing/2014/main" id="{B3F469E1-119A-4E43-93C1-261D53842EF6}"/>
              </a:ext>
            </a:extLst>
          </p:cNvPr>
          <p:cNvSpPr txBox="1">
            <a:spLocks/>
          </p:cNvSpPr>
          <p:nvPr/>
        </p:nvSpPr>
        <p:spPr>
          <a:xfrm>
            <a:off x="38299" y="3618730"/>
            <a:ext cx="10248697" cy="14043628"/>
          </a:xfrm>
          <a:prstGeom prst="rect">
            <a:avLst/>
          </a:prstGeom>
          <a:noFill/>
          <a:ln>
            <a:solidFill>
              <a:schemeClr val="bg1"/>
            </a:solidFill>
          </a:ln>
        </p:spPr>
        <p:style>
          <a:lnRef idx="3">
            <a:schemeClr val="lt1"/>
          </a:lnRef>
          <a:fillRef idx="1">
            <a:schemeClr val="dk1"/>
          </a:fillRef>
          <a:effectRef idx="1">
            <a:schemeClr val="dk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50000"/>
              </a:lnSpc>
              <a:spcAft>
                <a:spcPts val="750"/>
              </a:spcAft>
            </a:pPr>
            <a:r>
              <a:rPr lang="en-US"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Extending previous session’s choppiness, Indian equity benchmarks ended the December F&amp;O expiry trading session with marginal losses as traders remained watchful on account of rising corona cases as India recorded a dramatic surge in its Omicron tally by logging more than 900 cases. Soon after making a negative start, domestic bourses gained traction and traded in green for most part of the day as sentiments got some support as the FIEO said the country's exports are expected to register healthy growth rate in the financial year 2022-23 and might touch $530 billion as exporters are flushed with orders. It added that additional exports will come from some of the PLI (production-linked incentive) sectors in the next fiscal. Traders also took some support with private report stating that employment opportunities in the e-commerce and allied industries witnessed a 28 per cent surge in 2021, and recruitment activities in this segment will gain further momentum driven by economic recovery and aggressive vaccination drive.</a:t>
            </a:r>
          </a:p>
          <a:p>
            <a:pPr algn="just">
              <a:lnSpc>
                <a:spcPct val="150000"/>
              </a:lnSpc>
              <a:spcAft>
                <a:spcPts val="750"/>
              </a:spcAft>
            </a:pPr>
            <a:r>
              <a:rPr lang="en-US"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Despite some volatility during noon deals markets traded with decent gains as traders took some relief from a note of the Reserve Bank of India’s (RBI) second Financial Stability Report (FSR) stated that the Omicron variant of coronavirus remains the major challenge along with rising inflation pressures, though the economy has steadily gained momentum and remained resilient since the second quarter of the current fiscal. Traders also took note of the I-T department’s statement that over 5 crore income tax returns (ITR) for the financial year ended March 2021 have been filed so far. However, traders opted to book all of their gains in dying hour of trade to end slightly in red as traders turned pessimistic as the Reserve Bank expressed doubts about the government’s ability to contain fiscal deficit at the budgeted 6.8 per cent this fiscal year after it moved the second supplementary demand of grants worth Rs 3.73 lakh crore which came in spite of a massive 83 per cent jump in net tax revenue so far this year to Rs 10.53 lakh crore.</a:t>
            </a:r>
          </a:p>
          <a:p>
            <a:pPr algn="just">
              <a:lnSpc>
                <a:spcPct val="150000"/>
              </a:lnSpc>
              <a:spcAft>
                <a:spcPts val="750"/>
              </a:spcAft>
            </a:pPr>
            <a:r>
              <a:rPr lang="en-US"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On the global front, European stocks edged higher as holiday-thinned trade continues in the region. Market players have spent recent weeks juggling concerns over new Covid restrictions and tighter central bank policy with early studies suggesting omicron strain of the virus is milder than previous variants like delta. Asian markets ended mostly in red despite U.S. shares edging up to another record high overnight amid light volumes in the final days of the year.</a:t>
            </a:r>
          </a:p>
        </p:txBody>
      </p:sp>
    </p:spTree>
    <p:extLst>
      <p:ext uri="{BB962C8B-B14F-4D97-AF65-F5344CB8AC3E}">
        <p14:creationId xmlns:p14="http://schemas.microsoft.com/office/powerpoint/2010/main" val="340575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1618091319"/>
              </p:ext>
            </p:extLst>
          </p:nvPr>
        </p:nvGraphicFramePr>
        <p:xfrm>
          <a:off x="0" y="0"/>
          <a:ext cx="10287000" cy="762000"/>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0">
                <a:tc>
                  <a:txBody>
                    <a:bodyPr/>
                    <a:lstStyle/>
                    <a:p>
                      <a:pPr algn="ctr"/>
                      <a:r>
                        <a:rPr lang="en-US" sz="4400" dirty="0">
                          <a:latin typeface="Century Gothic" panose="020B0502020202020204" pitchFamily="34" charset="0"/>
                        </a:rPr>
                        <a:t>MARKET SELFIE</a:t>
                      </a:r>
                      <a:endParaRPr lang="en-IN" sz="4400" dirty="0">
                        <a:latin typeface="Century Gothic" panose="020B0502020202020204" pitchFamily="34" charset="0"/>
                      </a:endParaRPr>
                    </a:p>
                  </a:txBody>
                  <a:tcP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801386"/>
            <a:ext cx="5105200" cy="1706721"/>
          </a:xfrm>
          <a:prstGeom prst="rect">
            <a:avLst/>
          </a:prstGeom>
          <a:ln>
            <a:noFill/>
          </a:ln>
          <a:effectLst>
            <a:outerShdw blurRad="292100" dist="139700" dir="2700000" algn="tl" rotWithShape="0">
              <a:srgbClr val="333333">
                <a:alpha val="65000"/>
              </a:srgbClr>
            </a:outerShdw>
          </a:effectLst>
        </p:spPr>
      </p:pic>
      <p:graphicFrame>
        <p:nvGraphicFramePr>
          <p:cNvPr id="6" name="Table 5">
            <a:extLst>
              <a:ext uri="{FF2B5EF4-FFF2-40B4-BE49-F238E27FC236}">
                <a16:creationId xmlns:a16="http://schemas.microsoft.com/office/drawing/2014/main" id="{694FC8F4-561A-44AD-BF1F-3EE3486ADA8A}"/>
              </a:ext>
            </a:extLst>
          </p:cNvPr>
          <p:cNvGraphicFramePr>
            <a:graphicFrameLocks noGrp="1"/>
          </p:cNvGraphicFramePr>
          <p:nvPr>
            <p:extLst>
              <p:ext uri="{D42A27DB-BD31-4B8C-83A1-F6EECF244321}">
                <p14:modId xmlns:p14="http://schemas.microsoft.com/office/powerpoint/2010/main" val="315027271"/>
              </p:ext>
            </p:extLst>
          </p:nvPr>
        </p:nvGraphicFramePr>
        <p:xfrm>
          <a:off x="-3" y="3209715"/>
          <a:ext cx="10287000" cy="6742752"/>
        </p:xfrm>
        <a:graphic>
          <a:graphicData uri="http://schemas.openxmlformats.org/drawingml/2006/table">
            <a:tbl>
              <a:tblPr firstRow="1" firstCol="1" bandRow="1">
                <a:tableStyleId>{69012ECD-51FC-41F1-AA8D-1B2483CD663E}</a:tableStyleId>
              </a:tblPr>
              <a:tblGrid>
                <a:gridCol w="3610502">
                  <a:extLst>
                    <a:ext uri="{9D8B030D-6E8A-4147-A177-3AD203B41FA5}">
                      <a16:colId xmlns:a16="http://schemas.microsoft.com/office/drawing/2014/main" val="394513049"/>
                    </a:ext>
                  </a:extLst>
                </a:gridCol>
                <a:gridCol w="2381224">
                  <a:extLst>
                    <a:ext uri="{9D8B030D-6E8A-4147-A177-3AD203B41FA5}">
                      <a16:colId xmlns:a16="http://schemas.microsoft.com/office/drawing/2014/main" val="2233788470"/>
                    </a:ext>
                  </a:extLst>
                </a:gridCol>
                <a:gridCol w="1949116">
                  <a:extLst>
                    <a:ext uri="{9D8B030D-6E8A-4147-A177-3AD203B41FA5}">
                      <a16:colId xmlns:a16="http://schemas.microsoft.com/office/drawing/2014/main" val="1625666702"/>
                    </a:ext>
                  </a:extLst>
                </a:gridCol>
                <a:gridCol w="2346158">
                  <a:extLst>
                    <a:ext uri="{9D8B030D-6E8A-4147-A177-3AD203B41FA5}">
                      <a16:colId xmlns:a16="http://schemas.microsoft.com/office/drawing/2014/main" val="1502238338"/>
                    </a:ext>
                  </a:extLst>
                </a:gridCol>
              </a:tblGrid>
              <a:tr h="496011">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Domestic Indices</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Close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Points</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 Change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91334799"/>
                  </a:ext>
                </a:extLst>
              </a:tr>
              <a:tr h="577516">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SENSEX</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57794.32</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-12.17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-0.02</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4456451"/>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NIFTY</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17203.95</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-9.65</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-0.06</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8702248"/>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MIDCAP</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latinLnBrk="0" hangingPunct="1">
                        <a:lnSpc>
                          <a:spcPct val="115000"/>
                        </a:lnSpc>
                        <a:spcAft>
                          <a:spcPts val="1000"/>
                        </a:spcAft>
                      </a:pPr>
                      <a:r>
                        <a:rPr lang="en-US" sz="260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24630.81</a:t>
                      </a:r>
                      <a:endParaRPr lang="en-IN" sz="260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-54.05</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-0.22</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84877"/>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SMLCAP</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29121.04</a:t>
                      </a:r>
                      <a:endParaRPr lang="en-IN"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55.01</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0.19</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8011443"/>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BSEFMC</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13611.44</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00B050"/>
                          </a:solidFill>
                          <a:effectLst/>
                          <a:latin typeface="Arial" panose="020B0604020202020204" pitchFamily="34" charset="0"/>
                          <a:ea typeface="+mn-ea"/>
                          <a:cs typeface="+mn-cs"/>
                        </a:rPr>
                        <a:t>11.46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0.08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800554"/>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AUTO</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24394.74</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-145.72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-0.59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6627759"/>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POWER</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3469.27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-26.05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-0.75</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2719507"/>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REALTY</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IN"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3792.97</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-38.02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-0.99</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156870"/>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BSE IT</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IN"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37812.32</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361.27</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0.96</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4493776"/>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BANKEX</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IN"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39866.49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00B050"/>
                          </a:solidFill>
                          <a:effectLst/>
                          <a:latin typeface="Arial" panose="020B0604020202020204" pitchFamily="34" charset="0"/>
                          <a:ea typeface="+mn-ea"/>
                          <a:cs typeface="+mn-cs"/>
                        </a:rPr>
                        <a:t>13.08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0.03</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7522854"/>
                  </a:ext>
                </a:extLst>
              </a:tr>
              <a:tr h="465357">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OIL GAS</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IN"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17306.55</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-250.54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-1.43</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7936091"/>
                  </a:ext>
                </a:extLst>
              </a:tr>
              <a:tr h="559979">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METAL</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IN"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18849.42</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-219.55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-1.15</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560500"/>
                  </a:ext>
                </a:extLst>
              </a:tr>
              <a:tr h="0">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cs typeface="Times New Roman" panose="02020603050405020304" pitchFamily="18" charset="0"/>
                        </a:rPr>
                        <a:t>INDIA VIX</a:t>
                      </a:r>
                      <a:endParaRPr lang="en-IN" sz="2600" b="0" kern="12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IN" sz="2600" dirty="0">
                          <a:solidFill>
                            <a:srgbClr val="003366"/>
                          </a:solidFill>
                          <a:effectLst/>
                          <a:latin typeface="Arial" panose="020B0604020202020204" pitchFamily="34" charset="0"/>
                          <a:ea typeface="Calibri" panose="020F0502020204030204" pitchFamily="34" charset="0"/>
                          <a:cs typeface="Times New Roman" panose="02020603050405020304" pitchFamily="18" charset="0"/>
                        </a:rPr>
                        <a:t>16.57</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0.33</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2.02</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7310923"/>
                  </a:ext>
                </a:extLst>
              </a:tr>
            </a:tbl>
          </a:graphicData>
        </a:graphic>
      </p:graphicFrame>
      <p:sp>
        <p:nvSpPr>
          <p:cNvPr id="4" name="TextBox 3">
            <a:extLst>
              <a:ext uri="{FF2B5EF4-FFF2-40B4-BE49-F238E27FC236}">
                <a16:creationId xmlns:a16="http://schemas.microsoft.com/office/drawing/2014/main" id="{CEC0DBC3-A667-4B56-BF8C-22DD7BD041D0}"/>
              </a:ext>
            </a:extLst>
          </p:cNvPr>
          <p:cNvSpPr txBox="1"/>
          <p:nvPr/>
        </p:nvSpPr>
        <p:spPr>
          <a:xfrm>
            <a:off x="0" y="2686495"/>
            <a:ext cx="10287000" cy="523220"/>
          </a:xfrm>
          <a:prstGeom prst="rect">
            <a:avLst/>
          </a:prstGeom>
          <a:solidFill>
            <a:schemeClr val="bg1"/>
          </a:solidFill>
          <a:ln>
            <a:no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MARKET SUMMARY</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7B29DA56-F54D-4D3C-95F6-710F3DAB837C}"/>
              </a:ext>
            </a:extLst>
          </p:cNvPr>
          <p:cNvGraphicFramePr>
            <a:graphicFrameLocks noGrp="1"/>
          </p:cNvGraphicFramePr>
          <p:nvPr>
            <p:extLst>
              <p:ext uri="{D42A27DB-BD31-4B8C-83A1-F6EECF244321}">
                <p14:modId xmlns:p14="http://schemas.microsoft.com/office/powerpoint/2010/main" val="2786441149"/>
              </p:ext>
            </p:extLst>
          </p:nvPr>
        </p:nvGraphicFramePr>
        <p:xfrm>
          <a:off x="1" y="10582901"/>
          <a:ext cx="10286999" cy="1577309"/>
        </p:xfrm>
        <a:graphic>
          <a:graphicData uri="http://schemas.openxmlformats.org/drawingml/2006/table">
            <a:tbl>
              <a:tblPr firstRow="1" firstCol="1" bandRow="1">
                <a:tableStyleId>{69012ECD-51FC-41F1-AA8D-1B2483CD663E}</a:tableStyleId>
              </a:tblPr>
              <a:tblGrid>
                <a:gridCol w="1918715">
                  <a:extLst>
                    <a:ext uri="{9D8B030D-6E8A-4147-A177-3AD203B41FA5}">
                      <a16:colId xmlns:a16="http://schemas.microsoft.com/office/drawing/2014/main" val="2478947161"/>
                    </a:ext>
                  </a:extLst>
                </a:gridCol>
                <a:gridCol w="2653890">
                  <a:extLst>
                    <a:ext uri="{9D8B030D-6E8A-4147-A177-3AD203B41FA5}">
                      <a16:colId xmlns:a16="http://schemas.microsoft.com/office/drawing/2014/main" val="1097551694"/>
                    </a:ext>
                  </a:extLst>
                </a:gridCol>
                <a:gridCol w="2370711">
                  <a:extLst>
                    <a:ext uri="{9D8B030D-6E8A-4147-A177-3AD203B41FA5}">
                      <a16:colId xmlns:a16="http://schemas.microsoft.com/office/drawing/2014/main" val="3228024261"/>
                    </a:ext>
                  </a:extLst>
                </a:gridCol>
                <a:gridCol w="3343683">
                  <a:extLst>
                    <a:ext uri="{9D8B030D-6E8A-4147-A177-3AD203B41FA5}">
                      <a16:colId xmlns:a16="http://schemas.microsoft.com/office/drawing/2014/main" val="4008578262"/>
                    </a:ext>
                  </a:extLst>
                </a:gridCol>
              </a:tblGrid>
              <a:tr h="480187">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Index</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Advance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Decline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Unchanged</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92379209"/>
                  </a:ext>
                </a:extLst>
              </a:tr>
              <a:tr h="548561">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NSE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8000"/>
                          </a:solidFill>
                          <a:effectLst/>
                          <a:latin typeface="Arial" panose="020B0604020202020204" pitchFamily="34" charset="0"/>
                          <a:ea typeface="Calibri" panose="020F0502020204030204" pitchFamily="34" charset="0"/>
                          <a:cs typeface="Arial" panose="020B0604020202020204" pitchFamily="34" charset="0"/>
                        </a:rPr>
                        <a:t>967</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FF0000"/>
                          </a:solidFill>
                          <a:effectLst/>
                          <a:latin typeface="Arial" panose="020B0604020202020204" pitchFamily="34" charset="0"/>
                          <a:ea typeface="Calibri" panose="020F0502020204030204" pitchFamily="34" charset="0"/>
                          <a:cs typeface="Arial" panose="020B0604020202020204" pitchFamily="34" charset="0"/>
                        </a:rPr>
                        <a:t>1144</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993300"/>
                          </a:solidFill>
                          <a:effectLst/>
                          <a:latin typeface="Arial" panose="020B0604020202020204" pitchFamily="34" charset="0"/>
                          <a:ea typeface="Calibri" panose="020F0502020204030204" pitchFamily="34" charset="0"/>
                          <a:cs typeface="Arial" panose="020B0604020202020204" pitchFamily="34" charset="0"/>
                        </a:rPr>
                        <a:t>47</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3350593"/>
                  </a:ext>
                </a:extLst>
              </a:tr>
              <a:tr h="548561">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BSE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8000"/>
                          </a:solidFill>
                          <a:effectLst/>
                          <a:latin typeface="Arial" panose="020B0604020202020204" pitchFamily="34" charset="0"/>
                          <a:ea typeface="Calibri" panose="020F0502020204030204" pitchFamily="34" charset="0"/>
                          <a:cs typeface="Arial" panose="020B0604020202020204" pitchFamily="34" charset="0"/>
                        </a:rPr>
                        <a:t>1784</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FF0000"/>
                          </a:solidFill>
                          <a:effectLst/>
                          <a:latin typeface="Arial" panose="020B0604020202020204" pitchFamily="34" charset="0"/>
                          <a:ea typeface="Calibri" panose="020F0502020204030204" pitchFamily="34" charset="0"/>
                          <a:cs typeface="Arial" panose="020B0604020202020204" pitchFamily="34" charset="0"/>
                        </a:rPr>
                        <a:t>1584</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IN" sz="2600" dirty="0">
                          <a:solidFill>
                            <a:srgbClr val="993300"/>
                          </a:solidFill>
                          <a:effectLst/>
                          <a:latin typeface="Arial" panose="020B0604020202020204" pitchFamily="34" charset="0"/>
                          <a:ea typeface="Calibri" panose="020F0502020204030204" pitchFamily="34" charset="0"/>
                          <a:cs typeface="Arial" panose="020B0604020202020204" pitchFamily="34" charset="0"/>
                        </a:rPr>
                        <a:t>92</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1709630"/>
                  </a:ext>
                </a:extLst>
              </a:tr>
            </a:tbl>
          </a:graphicData>
        </a:graphic>
      </p:graphicFrame>
      <p:sp>
        <p:nvSpPr>
          <p:cNvPr id="9" name="TextBox 8">
            <a:extLst>
              <a:ext uri="{FF2B5EF4-FFF2-40B4-BE49-F238E27FC236}">
                <a16:creationId xmlns:a16="http://schemas.microsoft.com/office/drawing/2014/main" id="{24D40EA7-2502-4213-A024-0849EC566904}"/>
              </a:ext>
            </a:extLst>
          </p:cNvPr>
          <p:cNvSpPr txBox="1"/>
          <p:nvPr/>
        </p:nvSpPr>
        <p:spPr>
          <a:xfrm>
            <a:off x="0" y="10053245"/>
            <a:ext cx="10287000"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ADVANCE - DECLINE</a:t>
            </a:r>
            <a:endParaRPr lang="en-IN" sz="2800" b="1" dirty="0">
              <a:solidFill>
                <a:srgbClr val="002060"/>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9C2553B2-8ABC-491E-82CB-ACC7BD33515F}"/>
              </a:ext>
            </a:extLst>
          </p:cNvPr>
          <p:cNvSpPr txBox="1"/>
          <p:nvPr/>
        </p:nvSpPr>
        <p:spPr>
          <a:xfrm>
            <a:off x="-2" y="12579308"/>
            <a:ext cx="10286999"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MARKET TURNOVER </a:t>
            </a:r>
            <a:r>
              <a:rPr lang="en-IN" sz="2200" dirty="0">
                <a:solidFill>
                  <a:srgbClr val="002060"/>
                </a:solidFill>
                <a:effectLst/>
                <a:latin typeface="Arial" panose="020B0604020202020204" pitchFamily="34" charset="0"/>
                <a:ea typeface="Calibri" panose="020F0502020204030204" pitchFamily="34" charset="0"/>
              </a:rPr>
              <a:t>(₹ in </a:t>
            </a:r>
            <a:r>
              <a:rPr lang="en-IN" sz="2200" dirty="0" err="1">
                <a:solidFill>
                  <a:srgbClr val="002060"/>
                </a:solidFill>
                <a:effectLst/>
                <a:latin typeface="Arial" panose="020B0604020202020204" pitchFamily="34" charset="0"/>
                <a:ea typeface="Calibri" panose="020F0502020204030204" pitchFamily="34" charset="0"/>
              </a:rPr>
              <a:t>Crs</a:t>
            </a:r>
            <a:r>
              <a:rPr lang="en-IN" sz="2200" dirty="0">
                <a:solidFill>
                  <a:srgbClr val="002060"/>
                </a:solidFill>
                <a:effectLst/>
                <a:latin typeface="Arial" panose="020B0604020202020204" pitchFamily="34" charset="0"/>
                <a:ea typeface="Calibri" panose="020F0502020204030204" pitchFamily="34" charset="0"/>
              </a:rPr>
              <a:t>)</a:t>
            </a:r>
            <a:endParaRPr lang="en-IN" sz="2200" b="1" dirty="0">
              <a:solidFill>
                <a:srgbClr val="00206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064A5D90-953D-4D2A-B3D3-12B959EF2588}"/>
              </a:ext>
            </a:extLst>
          </p:cNvPr>
          <p:cNvGraphicFramePr>
            <a:graphicFrameLocks noGrp="1"/>
          </p:cNvGraphicFramePr>
          <p:nvPr>
            <p:extLst>
              <p:ext uri="{D42A27DB-BD31-4B8C-83A1-F6EECF244321}">
                <p14:modId xmlns:p14="http://schemas.microsoft.com/office/powerpoint/2010/main" val="802127373"/>
              </p:ext>
            </p:extLst>
          </p:nvPr>
        </p:nvGraphicFramePr>
        <p:xfrm>
          <a:off x="-1" y="13126528"/>
          <a:ext cx="10287000" cy="1888336"/>
        </p:xfrm>
        <a:graphic>
          <a:graphicData uri="http://schemas.openxmlformats.org/drawingml/2006/table">
            <a:tbl>
              <a:tblPr firstRow="1" firstCol="1" bandRow="1">
                <a:tableStyleId>{69012ECD-51FC-41F1-AA8D-1B2483CD663E}</a:tableStyleId>
              </a:tblPr>
              <a:tblGrid>
                <a:gridCol w="2401172">
                  <a:extLst>
                    <a:ext uri="{9D8B030D-6E8A-4147-A177-3AD203B41FA5}">
                      <a16:colId xmlns:a16="http://schemas.microsoft.com/office/drawing/2014/main" val="391911840"/>
                    </a:ext>
                  </a:extLst>
                </a:gridCol>
                <a:gridCol w="2900324">
                  <a:extLst>
                    <a:ext uri="{9D8B030D-6E8A-4147-A177-3AD203B41FA5}">
                      <a16:colId xmlns:a16="http://schemas.microsoft.com/office/drawing/2014/main" val="3276374631"/>
                    </a:ext>
                  </a:extLst>
                </a:gridCol>
                <a:gridCol w="3529684">
                  <a:extLst>
                    <a:ext uri="{9D8B030D-6E8A-4147-A177-3AD203B41FA5}">
                      <a16:colId xmlns:a16="http://schemas.microsoft.com/office/drawing/2014/main" val="3178305283"/>
                    </a:ext>
                  </a:extLst>
                </a:gridCol>
                <a:gridCol w="1455820">
                  <a:extLst>
                    <a:ext uri="{9D8B030D-6E8A-4147-A177-3AD203B41FA5}">
                      <a16:colId xmlns:a16="http://schemas.microsoft.com/office/drawing/2014/main" val="3361864980"/>
                    </a:ext>
                  </a:extLst>
                </a:gridCol>
              </a:tblGrid>
              <a:tr h="469156">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Segment</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Current</a:t>
                      </a: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Previous</a:t>
                      </a: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Net %</a:t>
                      </a:r>
                    </a:p>
                  </a:txBody>
                  <a:tcPr marL="68580" marR="68580" marT="0" marB="0">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651937851"/>
                  </a:ext>
                </a:extLst>
              </a:tr>
              <a:tr h="470189">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BSE CASH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3908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4057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FF0000"/>
                          </a:solidFill>
                          <a:effectLst/>
                          <a:latin typeface="Arial" panose="020B0604020202020204" pitchFamily="34"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7596170"/>
                  </a:ext>
                </a:extLst>
              </a:tr>
              <a:tr h="478802">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NSE CASH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53784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43789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B050"/>
                          </a:solidFill>
                          <a:effectLst/>
                          <a:latin typeface="Arial" panose="020B0604020202020204" pitchFamily="34" charset="0"/>
                        </a:rPr>
                        <a:t>23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4494676"/>
                  </a:ext>
                </a:extLst>
              </a:tr>
              <a:tr h="470189">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NSE F&amp;O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12317453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6241101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dirty="0">
                          <a:solidFill>
                            <a:srgbClr val="00B050"/>
                          </a:solidFill>
                          <a:effectLst/>
                          <a:latin typeface="Arial" panose="020B0604020202020204" pitchFamily="34" charset="0"/>
                        </a:rPr>
                        <a:t>97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4680372"/>
                  </a:ext>
                </a:extLst>
              </a:tr>
            </a:tbl>
          </a:graphicData>
        </a:graphic>
      </p:graphicFrame>
      <p:sp>
        <p:nvSpPr>
          <p:cNvPr id="12" name="TextBox 11">
            <a:extLst>
              <a:ext uri="{FF2B5EF4-FFF2-40B4-BE49-F238E27FC236}">
                <a16:creationId xmlns:a16="http://schemas.microsoft.com/office/drawing/2014/main" id="{7A451B89-931A-4EC2-8FB2-6B0AF1A1ABCE}"/>
              </a:ext>
            </a:extLst>
          </p:cNvPr>
          <p:cNvSpPr txBox="1"/>
          <p:nvPr/>
        </p:nvSpPr>
        <p:spPr>
          <a:xfrm>
            <a:off x="1" y="15507371"/>
            <a:ext cx="10286999"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KEY INDICES RATIOS</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13" name="Table 12">
            <a:extLst>
              <a:ext uri="{FF2B5EF4-FFF2-40B4-BE49-F238E27FC236}">
                <a16:creationId xmlns:a16="http://schemas.microsoft.com/office/drawing/2014/main" id="{DD9B1BC2-6C22-4711-8661-512FC2B6C078}"/>
              </a:ext>
            </a:extLst>
          </p:cNvPr>
          <p:cNvGraphicFramePr>
            <a:graphicFrameLocks noGrp="1"/>
          </p:cNvGraphicFramePr>
          <p:nvPr>
            <p:extLst>
              <p:ext uri="{D42A27DB-BD31-4B8C-83A1-F6EECF244321}">
                <p14:modId xmlns:p14="http://schemas.microsoft.com/office/powerpoint/2010/main" val="621137178"/>
              </p:ext>
            </p:extLst>
          </p:nvPr>
        </p:nvGraphicFramePr>
        <p:xfrm>
          <a:off x="1" y="16095814"/>
          <a:ext cx="10286999" cy="1245870"/>
        </p:xfrm>
        <a:graphic>
          <a:graphicData uri="http://schemas.openxmlformats.org/drawingml/2006/table">
            <a:tbl>
              <a:tblPr firstRow="1" firstCol="1" bandRow="1">
                <a:tableStyleId>{69012ECD-51FC-41F1-AA8D-1B2483CD663E}</a:tableStyleId>
              </a:tblPr>
              <a:tblGrid>
                <a:gridCol w="2450328">
                  <a:extLst>
                    <a:ext uri="{9D8B030D-6E8A-4147-A177-3AD203B41FA5}">
                      <a16:colId xmlns:a16="http://schemas.microsoft.com/office/drawing/2014/main" val="2045283531"/>
                    </a:ext>
                  </a:extLst>
                </a:gridCol>
                <a:gridCol w="2241987">
                  <a:extLst>
                    <a:ext uri="{9D8B030D-6E8A-4147-A177-3AD203B41FA5}">
                      <a16:colId xmlns:a16="http://schemas.microsoft.com/office/drawing/2014/main" val="2303596507"/>
                    </a:ext>
                  </a:extLst>
                </a:gridCol>
                <a:gridCol w="2382252">
                  <a:extLst>
                    <a:ext uri="{9D8B030D-6E8A-4147-A177-3AD203B41FA5}">
                      <a16:colId xmlns:a16="http://schemas.microsoft.com/office/drawing/2014/main" val="2988052933"/>
                    </a:ext>
                  </a:extLst>
                </a:gridCol>
                <a:gridCol w="3212432">
                  <a:extLst>
                    <a:ext uri="{9D8B030D-6E8A-4147-A177-3AD203B41FA5}">
                      <a16:colId xmlns:a16="http://schemas.microsoft.com/office/drawing/2014/main" val="2012660551"/>
                    </a:ext>
                  </a:extLst>
                </a:gridCol>
              </a:tblGrid>
              <a:tr h="370400">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INDEX</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P/E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P/B</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Dividend Yield</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095168632"/>
                  </a:ext>
                </a:extLst>
              </a:tr>
              <a:tr h="370400">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NIFTY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23.73</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4.31</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1.21</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7461025"/>
                  </a:ext>
                </a:extLst>
              </a:tr>
              <a:tr h="185748">
                <a:tc>
                  <a:txBody>
                    <a:bodyPr/>
                    <a:lstStyle/>
                    <a:p>
                      <a:pPr marL="0" algn="ctr" defTabSz="1028700" rtl="0" eaLnBrk="1" latinLnBrk="0" hangingPunct="1">
                        <a:lnSpc>
                          <a:spcPct val="115000"/>
                        </a:lnSpc>
                        <a:spcAft>
                          <a:spcPts val="10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SENSEX</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27.63</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3.60</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0.93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5898617"/>
                  </a:ext>
                </a:extLst>
              </a:tr>
            </a:tbl>
          </a:graphicData>
        </a:graphic>
      </p:graphicFrame>
      <p:sp>
        <p:nvSpPr>
          <p:cNvPr id="15" name="TextBox 14">
            <a:extLst>
              <a:ext uri="{FF2B5EF4-FFF2-40B4-BE49-F238E27FC236}">
                <a16:creationId xmlns:a16="http://schemas.microsoft.com/office/drawing/2014/main" id="{D0CF1C18-94B8-4E3A-8C1C-9749F743F0E5}"/>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Tree>
    <p:extLst>
      <p:ext uri="{BB962C8B-B14F-4D97-AF65-F5344CB8AC3E}">
        <p14:creationId xmlns:p14="http://schemas.microsoft.com/office/powerpoint/2010/main" val="19337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1010836488"/>
              </p:ext>
            </p:extLst>
          </p:nvPr>
        </p:nvGraphicFramePr>
        <p:xfrm>
          <a:off x="0" y="0"/>
          <a:ext cx="10287000" cy="762000"/>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0">
                <a:tc>
                  <a:txBody>
                    <a:bodyPr/>
                    <a:lstStyle/>
                    <a:p>
                      <a:pPr algn="ctr"/>
                      <a:r>
                        <a:rPr lang="en-US" sz="4400" dirty="0">
                          <a:latin typeface="Century Gothic" panose="020B0502020202020204" pitchFamily="34" charset="0"/>
                        </a:rPr>
                        <a:t>KEY NUMBERS TRACKER</a:t>
                      </a:r>
                      <a:endParaRPr lang="en-IN" sz="4400" dirty="0">
                        <a:latin typeface="Century Gothic" panose="020B0502020202020204" pitchFamily="34" charset="0"/>
                      </a:endParaRPr>
                    </a:p>
                  </a:txBody>
                  <a:tcP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750586"/>
            <a:ext cx="5105200" cy="1706721"/>
          </a:xfrm>
          <a:prstGeom prst="rect">
            <a:avLst/>
          </a:prstGeom>
          <a:ln>
            <a:noFill/>
          </a:ln>
          <a:effectLst>
            <a:outerShdw blurRad="292100" dist="139700" dir="2700000" algn="tl" rotWithShape="0">
              <a:srgbClr val="333333">
                <a:alpha val="65000"/>
              </a:srgbClr>
            </a:outerShdw>
          </a:effectLst>
        </p:spPr>
      </p:pic>
      <p:graphicFrame>
        <p:nvGraphicFramePr>
          <p:cNvPr id="2" name="Table 1">
            <a:extLst>
              <a:ext uri="{FF2B5EF4-FFF2-40B4-BE49-F238E27FC236}">
                <a16:creationId xmlns:a16="http://schemas.microsoft.com/office/drawing/2014/main" id="{5240D848-4FFE-4EEA-AC38-7A70B9D8BF2A}"/>
              </a:ext>
            </a:extLst>
          </p:cNvPr>
          <p:cNvGraphicFramePr>
            <a:graphicFrameLocks noGrp="1"/>
          </p:cNvGraphicFramePr>
          <p:nvPr>
            <p:extLst>
              <p:ext uri="{D42A27DB-BD31-4B8C-83A1-F6EECF244321}">
                <p14:modId xmlns:p14="http://schemas.microsoft.com/office/powerpoint/2010/main" val="902631663"/>
              </p:ext>
            </p:extLst>
          </p:nvPr>
        </p:nvGraphicFramePr>
        <p:xfrm>
          <a:off x="9524" y="3179439"/>
          <a:ext cx="10277477" cy="1412607"/>
        </p:xfrm>
        <a:graphic>
          <a:graphicData uri="http://schemas.openxmlformats.org/drawingml/2006/table">
            <a:tbl>
              <a:tblPr firstRow="1" firstCol="1" bandRow="1">
                <a:tableStyleId>{69012ECD-51FC-41F1-AA8D-1B2483CD663E}</a:tableStyleId>
              </a:tblPr>
              <a:tblGrid>
                <a:gridCol w="1676402">
                  <a:extLst>
                    <a:ext uri="{9D8B030D-6E8A-4147-A177-3AD203B41FA5}">
                      <a16:colId xmlns:a16="http://schemas.microsoft.com/office/drawing/2014/main" val="106094828"/>
                    </a:ext>
                  </a:extLst>
                </a:gridCol>
                <a:gridCol w="2870200">
                  <a:extLst>
                    <a:ext uri="{9D8B030D-6E8A-4147-A177-3AD203B41FA5}">
                      <a16:colId xmlns:a16="http://schemas.microsoft.com/office/drawing/2014/main" val="3199708675"/>
                    </a:ext>
                  </a:extLst>
                </a:gridCol>
                <a:gridCol w="2733040">
                  <a:extLst>
                    <a:ext uri="{9D8B030D-6E8A-4147-A177-3AD203B41FA5}">
                      <a16:colId xmlns:a16="http://schemas.microsoft.com/office/drawing/2014/main" val="1726234634"/>
                    </a:ext>
                  </a:extLst>
                </a:gridCol>
                <a:gridCol w="2997835">
                  <a:extLst>
                    <a:ext uri="{9D8B030D-6E8A-4147-A177-3AD203B41FA5}">
                      <a16:colId xmlns:a16="http://schemas.microsoft.com/office/drawing/2014/main" val="3416949377"/>
                    </a:ext>
                  </a:extLst>
                </a:gridCol>
              </a:tblGrid>
              <a:tr h="470869">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FII-DII*</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6350" cap="flat" cmpd="sng" algn="ctr">
                      <a:noFill/>
                      <a:prstDash val="solid"/>
                      <a:miter lim="800000"/>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Buy </a:t>
                      </a:r>
                    </a:p>
                  </a:txBody>
                  <a:tcPr marL="68580" marR="68580" marT="0" marB="0" anchor="ctr">
                    <a:lnL>
                      <a:noFill/>
                    </a:lnL>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1028700" rtl="0" eaLnBrk="1" fontAlgn="auto" latinLnBrk="0" hangingPunct="1">
                        <a:lnSpc>
                          <a:spcPct val="107000"/>
                        </a:lnSpc>
                        <a:spcBef>
                          <a:spcPts val="0"/>
                        </a:spcBef>
                        <a:spcAft>
                          <a:spcPts val="800"/>
                        </a:spcAft>
                        <a:buClrTx/>
                        <a:buSzTx/>
                        <a:buFontTx/>
                        <a:buNone/>
                        <a:tabLst/>
                        <a:defRPr/>
                      </a:pPr>
                      <a:r>
                        <a:rPr lang="en-IN" sz="2600" dirty="0">
                          <a:effectLst/>
                          <a:latin typeface="Arial" panose="020B0604020202020204" pitchFamily="34" charset="0"/>
                          <a:cs typeface="Arial" panose="020B0604020202020204" pitchFamily="34" charset="0"/>
                        </a:rPr>
                        <a:t>Sell </a:t>
                      </a: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Net </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825311169"/>
                  </a:ext>
                </a:extLst>
              </a:tr>
              <a:tr h="470869">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DII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9450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8873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B050"/>
                          </a:solidFill>
                          <a:effectLst/>
                          <a:latin typeface="Arial" panose="020B0604020202020204" pitchFamily="34" charset="0"/>
                        </a:rPr>
                        <a:t>578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8292211"/>
                  </a:ext>
                </a:extLst>
              </a:tr>
              <a:tr h="470869">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FII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4512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5498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dirty="0">
                          <a:solidFill>
                            <a:srgbClr val="FF0000"/>
                          </a:solidFill>
                          <a:effectLst/>
                          <a:latin typeface="Arial" panose="020B0604020202020204" pitchFamily="34" charset="0"/>
                        </a:rPr>
                        <a:t>(986)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6603658"/>
                  </a:ext>
                </a:extLst>
              </a:tr>
            </a:tbl>
          </a:graphicData>
        </a:graphic>
      </p:graphicFrame>
      <p:sp>
        <p:nvSpPr>
          <p:cNvPr id="15" name="TextBox 14">
            <a:extLst>
              <a:ext uri="{FF2B5EF4-FFF2-40B4-BE49-F238E27FC236}">
                <a16:creationId xmlns:a16="http://schemas.microsoft.com/office/drawing/2014/main" id="{EE4A0032-0F2C-47B5-8415-A2DAEF27C07C}"/>
              </a:ext>
            </a:extLst>
          </p:cNvPr>
          <p:cNvSpPr txBox="1"/>
          <p:nvPr/>
        </p:nvSpPr>
        <p:spPr>
          <a:xfrm>
            <a:off x="9524" y="4634102"/>
            <a:ext cx="5232400" cy="373757"/>
          </a:xfrm>
          <a:prstGeom prst="rect">
            <a:avLst/>
          </a:prstGeom>
          <a:noFill/>
        </p:spPr>
        <p:txBody>
          <a:bodyPr wrap="square">
            <a:spAutoFit/>
          </a:bodyPr>
          <a:lstStyle/>
          <a:p>
            <a:pPr>
              <a:lnSpc>
                <a:spcPct val="107000"/>
              </a:lnSpc>
              <a:spcAft>
                <a:spcPts val="800"/>
              </a:spcAft>
            </a:pPr>
            <a:r>
              <a:rPr lang="en-IN" sz="1800" dirty="0">
                <a:effectLst/>
                <a:latin typeface="Arial" panose="020B0604020202020204" pitchFamily="34" charset="0"/>
                <a:ea typeface="Calibri" panose="020F0502020204030204" pitchFamily="34" charset="0"/>
                <a:cs typeface="Times New Roman" panose="02020603050405020304" pitchFamily="18" charset="0"/>
              </a:rPr>
              <a:t>Note: FPI &amp; DII Figures are provisional</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A819519D-2F18-4918-96C2-1128413BE961}"/>
              </a:ext>
            </a:extLst>
          </p:cNvPr>
          <p:cNvSpPr txBox="1"/>
          <p:nvPr/>
        </p:nvSpPr>
        <p:spPr>
          <a:xfrm>
            <a:off x="120649" y="5351309"/>
            <a:ext cx="10277475" cy="52322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FII ACTIVITY IN DERIVATIVES SEGMENT </a:t>
            </a:r>
            <a:r>
              <a:rPr lang="en-IN" sz="2200" dirty="0">
                <a:solidFill>
                  <a:srgbClr val="002060"/>
                </a:solidFill>
                <a:effectLst/>
                <a:latin typeface="Arial" panose="020B0604020202020204" pitchFamily="34" charset="0"/>
                <a:ea typeface="Calibri" panose="020F0502020204030204" pitchFamily="34" charset="0"/>
              </a:rPr>
              <a:t>(₹ in </a:t>
            </a:r>
            <a:r>
              <a:rPr lang="en-IN" sz="2200" dirty="0" err="1">
                <a:solidFill>
                  <a:srgbClr val="002060"/>
                </a:solidFill>
                <a:effectLst/>
                <a:latin typeface="Arial" panose="020B0604020202020204" pitchFamily="34" charset="0"/>
                <a:ea typeface="Calibri" panose="020F0502020204030204" pitchFamily="34" charset="0"/>
              </a:rPr>
              <a:t>Crs</a:t>
            </a:r>
            <a:r>
              <a:rPr lang="en-IN" sz="2200" dirty="0">
                <a:solidFill>
                  <a:srgbClr val="002060"/>
                </a:solidFill>
                <a:effectLst/>
                <a:latin typeface="Arial" panose="020B0604020202020204" pitchFamily="34" charset="0"/>
                <a:ea typeface="Calibri" panose="020F0502020204030204" pitchFamily="34" charset="0"/>
              </a:rPr>
              <a:t>)</a:t>
            </a:r>
            <a:r>
              <a:rPr lang="en-US" sz="2800" b="1" dirty="0">
                <a:solidFill>
                  <a:srgbClr val="002060"/>
                </a:solidFill>
                <a:latin typeface="Arial" panose="020B0604020202020204" pitchFamily="34" charset="0"/>
                <a:cs typeface="Arial" panose="020B0604020202020204" pitchFamily="34" charset="0"/>
              </a:rPr>
              <a:t> </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17" name="Table 16">
            <a:extLst>
              <a:ext uri="{FF2B5EF4-FFF2-40B4-BE49-F238E27FC236}">
                <a16:creationId xmlns:a16="http://schemas.microsoft.com/office/drawing/2014/main" id="{785C0715-6266-4A28-8C30-D1E6290344FB}"/>
              </a:ext>
            </a:extLst>
          </p:cNvPr>
          <p:cNvGraphicFramePr>
            <a:graphicFrameLocks noGrp="1"/>
          </p:cNvGraphicFramePr>
          <p:nvPr>
            <p:extLst>
              <p:ext uri="{D42A27DB-BD31-4B8C-83A1-F6EECF244321}">
                <p14:modId xmlns:p14="http://schemas.microsoft.com/office/powerpoint/2010/main" val="4019933375"/>
              </p:ext>
            </p:extLst>
          </p:nvPr>
        </p:nvGraphicFramePr>
        <p:xfrm>
          <a:off x="9525" y="5858620"/>
          <a:ext cx="10277475" cy="2016252"/>
        </p:xfrm>
        <a:graphic>
          <a:graphicData uri="http://schemas.openxmlformats.org/drawingml/2006/table">
            <a:tbl>
              <a:tblPr firstRow="1" firstCol="1" bandRow="1">
                <a:tableStyleId>{69012ECD-51FC-41F1-AA8D-1B2483CD663E}</a:tableStyleId>
              </a:tblPr>
              <a:tblGrid>
                <a:gridCol w="2613359">
                  <a:extLst>
                    <a:ext uri="{9D8B030D-6E8A-4147-A177-3AD203B41FA5}">
                      <a16:colId xmlns:a16="http://schemas.microsoft.com/office/drawing/2014/main" val="618833702"/>
                    </a:ext>
                  </a:extLst>
                </a:gridCol>
                <a:gridCol w="2502569">
                  <a:extLst>
                    <a:ext uri="{9D8B030D-6E8A-4147-A177-3AD203B41FA5}">
                      <a16:colId xmlns:a16="http://schemas.microsoft.com/office/drawing/2014/main" val="3926282039"/>
                    </a:ext>
                  </a:extLst>
                </a:gridCol>
                <a:gridCol w="2526631">
                  <a:extLst>
                    <a:ext uri="{9D8B030D-6E8A-4147-A177-3AD203B41FA5}">
                      <a16:colId xmlns:a16="http://schemas.microsoft.com/office/drawing/2014/main" val="1884170707"/>
                    </a:ext>
                  </a:extLst>
                </a:gridCol>
                <a:gridCol w="2634916">
                  <a:extLst>
                    <a:ext uri="{9D8B030D-6E8A-4147-A177-3AD203B41FA5}">
                      <a16:colId xmlns:a16="http://schemas.microsoft.com/office/drawing/2014/main" val="1482014163"/>
                    </a:ext>
                  </a:extLst>
                </a:gridCol>
              </a:tblGrid>
              <a:tr h="325612">
                <a:tc>
                  <a:txBody>
                    <a:bodyPr/>
                    <a:lstStyle/>
                    <a:p>
                      <a:pPr marL="0" algn="ctr" defTabSz="1028700" rtl="0" eaLnBrk="1" latinLnBrk="0" hangingPunct="1">
                        <a:lnSpc>
                          <a:spcPct val="107000"/>
                        </a:lnSpc>
                        <a:spcAft>
                          <a:spcPts val="800"/>
                        </a:spcAft>
                      </a:pPr>
                      <a:r>
                        <a:rPr lang="en-IN" sz="2600" b="1" kern="1200" dirty="0">
                          <a:solidFill>
                            <a:schemeClr val="bg1"/>
                          </a:solidFill>
                          <a:effectLst/>
                          <a:latin typeface="Arial" panose="020B0604020202020204" pitchFamily="34" charset="0"/>
                          <a:ea typeface="+mn-ea"/>
                          <a:cs typeface="Arial" panose="020B0604020202020204" pitchFamily="34" charset="0"/>
                        </a:rPr>
                        <a:t>FII</a:t>
                      </a: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marL="0" algn="ctr" defTabSz="1028700" rtl="0" eaLnBrk="1" latinLnBrk="0" hangingPunct="1">
                        <a:lnSpc>
                          <a:spcPct val="107000"/>
                        </a:lnSpc>
                        <a:spcAft>
                          <a:spcPts val="800"/>
                        </a:spcAft>
                      </a:pPr>
                      <a:r>
                        <a:rPr lang="en-IN" sz="2600" b="1" kern="1200" dirty="0">
                          <a:solidFill>
                            <a:schemeClr val="bg1"/>
                          </a:solidFill>
                          <a:effectLst/>
                          <a:latin typeface="Arial" panose="020B0604020202020204" pitchFamily="34" charset="0"/>
                          <a:ea typeface="+mn-ea"/>
                          <a:cs typeface="Arial" panose="020B0604020202020204" pitchFamily="34" charset="0"/>
                        </a:rPr>
                        <a:t>Buy </a:t>
                      </a: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1028700" rtl="0" eaLnBrk="1" fontAlgn="auto" latinLnBrk="0" hangingPunct="1">
                        <a:lnSpc>
                          <a:spcPct val="107000"/>
                        </a:lnSpc>
                        <a:spcBef>
                          <a:spcPts val="0"/>
                        </a:spcBef>
                        <a:spcAft>
                          <a:spcPts val="800"/>
                        </a:spcAft>
                        <a:buClrTx/>
                        <a:buSzTx/>
                        <a:buFontTx/>
                        <a:buNone/>
                        <a:tabLst/>
                        <a:defRPr/>
                      </a:pPr>
                      <a:r>
                        <a:rPr lang="en-IN" sz="2600" b="1" kern="1200" dirty="0">
                          <a:solidFill>
                            <a:schemeClr val="bg1"/>
                          </a:solidFill>
                          <a:effectLst/>
                          <a:latin typeface="Arial" panose="020B0604020202020204" pitchFamily="34" charset="0"/>
                          <a:ea typeface="+mn-ea"/>
                          <a:cs typeface="Arial" panose="020B0604020202020204" pitchFamily="34" charset="0"/>
                        </a:rPr>
                        <a:t>Sell </a:t>
                      </a: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tc>
                  <a:txBody>
                    <a:bodyPr/>
                    <a:lstStyle/>
                    <a:p>
                      <a:pPr marL="0" algn="ctr" defTabSz="1028700" rtl="0" eaLnBrk="1" latinLnBrk="0" hangingPunct="1">
                        <a:lnSpc>
                          <a:spcPct val="107000"/>
                        </a:lnSpc>
                        <a:spcAft>
                          <a:spcPts val="800"/>
                        </a:spcAft>
                      </a:pPr>
                      <a:r>
                        <a:rPr lang="en-IN" sz="2600" b="1" kern="1200" dirty="0">
                          <a:solidFill>
                            <a:schemeClr val="bg1"/>
                          </a:solidFill>
                          <a:effectLst/>
                          <a:latin typeface="Arial" panose="020B0604020202020204" pitchFamily="34" charset="0"/>
                          <a:ea typeface="+mn-ea"/>
                          <a:cs typeface="Arial" panose="020B0604020202020204" pitchFamily="34" charset="0"/>
                        </a:rPr>
                        <a:t>Net </a:t>
                      </a: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932144609"/>
                  </a:ext>
                </a:extLst>
              </a:tr>
              <a:tr h="249777">
                <a:tc>
                  <a:txBody>
                    <a:bodyPr/>
                    <a:lstStyle/>
                    <a:p>
                      <a:pPr marL="0" algn="ctr" defTabSz="1028700" rtl="0" eaLnBrk="1" latinLnBrk="0" hangingPunct="1">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Index Futures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6888.33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6463.19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B050"/>
                          </a:solidFill>
                          <a:effectLst/>
                          <a:latin typeface="Arial" panose="020B0604020202020204" pitchFamily="34" charset="0"/>
                        </a:rPr>
                        <a:t>425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46620"/>
                  </a:ext>
                </a:extLst>
              </a:tr>
              <a:tr h="249777">
                <a:tc>
                  <a:txBody>
                    <a:bodyPr/>
                    <a:lstStyle/>
                    <a:p>
                      <a:pPr marL="0" algn="ctr" defTabSz="1028700" rtl="0" eaLnBrk="1" latinLnBrk="0" hangingPunct="1">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Index Options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930962.85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940117.56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FF0000"/>
                          </a:solidFill>
                          <a:effectLst/>
                          <a:latin typeface="Arial" panose="020B0604020202020204" pitchFamily="34" charset="0"/>
                        </a:rPr>
                        <a:t>(9155)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589980"/>
                  </a:ext>
                </a:extLst>
              </a:tr>
              <a:tr h="249777">
                <a:tc>
                  <a:txBody>
                    <a:bodyPr/>
                    <a:lstStyle/>
                    <a:p>
                      <a:pPr marL="0" algn="ctr" defTabSz="1028700" rtl="0" eaLnBrk="1" latinLnBrk="0" hangingPunct="1">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Stock Futures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23827.98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22675.39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B050"/>
                          </a:solidFill>
                          <a:effectLst/>
                          <a:latin typeface="Arial" panose="020B0604020202020204" pitchFamily="34" charset="0"/>
                        </a:rPr>
                        <a:t>1153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6197910"/>
                  </a:ext>
                </a:extLst>
              </a:tr>
              <a:tr h="249777">
                <a:tc>
                  <a:txBody>
                    <a:bodyPr/>
                    <a:lstStyle/>
                    <a:p>
                      <a:pPr marL="0" algn="ctr" defTabSz="1028700" rtl="0" eaLnBrk="1" latinLnBrk="0" hangingPunct="1">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Stock Options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12953.83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a:solidFill>
                            <a:srgbClr val="002060"/>
                          </a:solidFill>
                          <a:effectLst/>
                          <a:latin typeface="Arial" panose="020B0604020202020204" pitchFamily="34" charset="0"/>
                        </a:rPr>
                        <a:t>10809.54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N" sz="2600" b="0" i="0" u="none" strike="noStrike" dirty="0">
                          <a:solidFill>
                            <a:srgbClr val="00B050"/>
                          </a:solidFill>
                          <a:effectLst/>
                          <a:latin typeface="Arial" panose="020B0604020202020204" pitchFamily="34" charset="0"/>
                        </a:rPr>
                        <a:t>2144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3977262"/>
                  </a:ext>
                </a:extLst>
              </a:tr>
            </a:tbl>
          </a:graphicData>
        </a:graphic>
      </p:graphicFrame>
      <p:sp>
        <p:nvSpPr>
          <p:cNvPr id="18" name="TextBox 17">
            <a:extLst>
              <a:ext uri="{FF2B5EF4-FFF2-40B4-BE49-F238E27FC236}">
                <a16:creationId xmlns:a16="http://schemas.microsoft.com/office/drawing/2014/main" id="{A108A30F-5B02-47C6-B134-16F376A7C1C9}"/>
              </a:ext>
            </a:extLst>
          </p:cNvPr>
          <p:cNvSpPr txBox="1"/>
          <p:nvPr/>
        </p:nvSpPr>
        <p:spPr>
          <a:xfrm>
            <a:off x="-1" y="8476918"/>
            <a:ext cx="10287002" cy="523220"/>
          </a:xfrm>
          <a:prstGeom prst="rect">
            <a:avLst/>
          </a:prstGeom>
          <a:no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Century Gothic" panose="020B0502020202020204" pitchFamily="34" charset="0"/>
              </a:rPr>
              <a:t>PUT-CALL RATIO</a:t>
            </a:r>
            <a:endParaRPr lang="en-IN" sz="2800" b="1" dirty="0">
              <a:solidFill>
                <a:srgbClr val="002060"/>
              </a:solidFill>
              <a:latin typeface="Century Gothic" panose="020B0502020202020204" pitchFamily="34" charset="0"/>
            </a:endParaRPr>
          </a:p>
        </p:txBody>
      </p:sp>
      <p:graphicFrame>
        <p:nvGraphicFramePr>
          <p:cNvPr id="19" name="Table 18">
            <a:extLst>
              <a:ext uri="{FF2B5EF4-FFF2-40B4-BE49-F238E27FC236}">
                <a16:creationId xmlns:a16="http://schemas.microsoft.com/office/drawing/2014/main" id="{2576779D-7F3A-4257-9752-F2507B93FA26}"/>
              </a:ext>
            </a:extLst>
          </p:cNvPr>
          <p:cNvGraphicFramePr>
            <a:graphicFrameLocks noGrp="1"/>
          </p:cNvGraphicFramePr>
          <p:nvPr>
            <p:extLst>
              <p:ext uri="{D42A27DB-BD31-4B8C-83A1-F6EECF244321}">
                <p14:modId xmlns:p14="http://schemas.microsoft.com/office/powerpoint/2010/main" val="3003437778"/>
              </p:ext>
            </p:extLst>
          </p:nvPr>
        </p:nvGraphicFramePr>
        <p:xfrm>
          <a:off x="11111" y="8820518"/>
          <a:ext cx="10290175" cy="1305239"/>
        </p:xfrm>
        <a:graphic>
          <a:graphicData uri="http://schemas.openxmlformats.org/drawingml/2006/table">
            <a:tbl>
              <a:tblPr firstRow="1" firstCol="1" bandRow="1">
                <a:tableStyleId>{69012ECD-51FC-41F1-AA8D-1B2483CD663E}</a:tableStyleId>
              </a:tblPr>
              <a:tblGrid>
                <a:gridCol w="3508375">
                  <a:extLst>
                    <a:ext uri="{9D8B030D-6E8A-4147-A177-3AD203B41FA5}">
                      <a16:colId xmlns:a16="http://schemas.microsoft.com/office/drawing/2014/main" val="3698608780"/>
                    </a:ext>
                  </a:extLst>
                </a:gridCol>
                <a:gridCol w="3175000">
                  <a:extLst>
                    <a:ext uri="{9D8B030D-6E8A-4147-A177-3AD203B41FA5}">
                      <a16:colId xmlns:a16="http://schemas.microsoft.com/office/drawing/2014/main" val="879743330"/>
                    </a:ext>
                  </a:extLst>
                </a:gridCol>
                <a:gridCol w="3606800">
                  <a:extLst>
                    <a:ext uri="{9D8B030D-6E8A-4147-A177-3AD203B41FA5}">
                      <a16:colId xmlns:a16="http://schemas.microsoft.com/office/drawing/2014/main" val="1472919858"/>
                    </a:ext>
                  </a:extLst>
                </a:gridCol>
              </a:tblGrid>
              <a:tr h="443798">
                <a:tc>
                  <a:txBody>
                    <a:bodyPr/>
                    <a:lstStyle/>
                    <a:p>
                      <a:pPr marL="0" algn="ctr" defTabSz="1028700" rtl="0" eaLnBrk="1" latinLnBrk="0" hangingPunct="1">
                        <a:lnSpc>
                          <a:spcPct val="107000"/>
                        </a:lnSpc>
                        <a:spcAft>
                          <a:spcPts val="800"/>
                        </a:spcAft>
                      </a:pPr>
                      <a:r>
                        <a:rPr lang="en-IN" sz="2600" b="1" kern="1200" dirty="0">
                          <a:solidFill>
                            <a:schemeClr val="bg1"/>
                          </a:solidFill>
                          <a:effectLst/>
                          <a:latin typeface="Arial" panose="020B0604020202020204" pitchFamily="34" charset="0"/>
                          <a:ea typeface="+mn-ea"/>
                          <a:cs typeface="Arial" panose="020B0604020202020204" pitchFamily="34" charset="0"/>
                        </a:rPr>
                        <a:t>Index</a:t>
                      </a: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tc>
                  <a:txBody>
                    <a:bodyPr/>
                    <a:lstStyle/>
                    <a:p>
                      <a:pPr marL="0" algn="ctr" defTabSz="1028700" rtl="0" eaLnBrk="1" latinLnBrk="0" hangingPunct="1">
                        <a:lnSpc>
                          <a:spcPct val="107000"/>
                        </a:lnSpc>
                        <a:spcAft>
                          <a:spcPts val="800"/>
                        </a:spcAft>
                      </a:pPr>
                      <a:r>
                        <a:rPr lang="en-IN" sz="2600" b="1" kern="1200" dirty="0">
                          <a:solidFill>
                            <a:schemeClr val="bg1"/>
                          </a:solidFill>
                          <a:effectLst/>
                          <a:latin typeface="Arial" panose="020B0604020202020204" pitchFamily="34" charset="0"/>
                          <a:ea typeface="+mn-ea"/>
                          <a:cs typeface="Arial" panose="020B0604020202020204" pitchFamily="34" charset="0"/>
                        </a:rPr>
                        <a:t>Current</a:t>
                      </a: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tc>
                  <a:txBody>
                    <a:bodyPr/>
                    <a:lstStyle/>
                    <a:p>
                      <a:pPr marL="0" algn="ctr" defTabSz="1028700" rtl="0" eaLnBrk="1" latinLnBrk="0" hangingPunct="1">
                        <a:lnSpc>
                          <a:spcPct val="107000"/>
                        </a:lnSpc>
                        <a:spcAft>
                          <a:spcPts val="800"/>
                        </a:spcAft>
                      </a:pPr>
                      <a:r>
                        <a:rPr lang="en-IN" sz="2600" b="1" kern="1200" dirty="0">
                          <a:solidFill>
                            <a:schemeClr val="bg1"/>
                          </a:solidFill>
                          <a:effectLst/>
                          <a:latin typeface="Arial" panose="020B0604020202020204" pitchFamily="34" charset="0"/>
                          <a:ea typeface="+mn-ea"/>
                          <a:cs typeface="Arial" panose="020B0604020202020204" pitchFamily="34" charset="0"/>
                        </a:rPr>
                        <a:t>Previous</a:t>
                      </a:r>
                    </a:p>
                  </a:txBody>
                  <a:tcPr marL="68580" marR="68580" marT="0" marB="0" anchor="ctr">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153851226"/>
                  </a:ext>
                </a:extLst>
              </a:tr>
              <a:tr h="444500">
                <a:tc>
                  <a:txBody>
                    <a:bodyPr/>
                    <a:lstStyle/>
                    <a:p>
                      <a:pPr marL="0" algn="ctr" defTabSz="1028700" rtl="0" eaLnBrk="1" latinLnBrk="0" hangingPunct="1">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NIFTY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latinLnBrk="0" hangingPunct="1">
                        <a:lnSpc>
                          <a:spcPct val="115000"/>
                        </a:lnSpc>
                        <a:spcAft>
                          <a:spcPts val="1000"/>
                        </a:spcAft>
                      </a:pPr>
                      <a:r>
                        <a:rPr lang="en-US"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1.18</a:t>
                      </a:r>
                      <a:endParaRPr lang="en-IN"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latinLnBrk="0" hangingPunct="1">
                        <a:lnSpc>
                          <a:spcPct val="115000"/>
                        </a:lnSpc>
                        <a:spcAft>
                          <a:spcPts val="1000"/>
                        </a:spcAft>
                      </a:pPr>
                      <a:r>
                        <a:rPr lang="en-US"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1.20</a:t>
                      </a:r>
                      <a:endParaRPr lang="en-IN"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6934436"/>
                  </a:ext>
                </a:extLst>
              </a:tr>
              <a:tr h="396113">
                <a:tc>
                  <a:txBody>
                    <a:bodyPr/>
                    <a:lstStyle/>
                    <a:p>
                      <a:pPr marL="0" algn="ctr" defTabSz="1028700" rtl="0" eaLnBrk="1" latinLnBrk="0" hangingPunct="1">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BANK NIFTY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latinLnBrk="0" hangingPunct="1">
                        <a:lnSpc>
                          <a:spcPct val="115000"/>
                        </a:lnSpc>
                        <a:spcAft>
                          <a:spcPts val="1000"/>
                        </a:spcAft>
                      </a:pPr>
                      <a:r>
                        <a:rPr lang="en-US"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0.87</a:t>
                      </a:r>
                      <a:endParaRPr lang="en-IN"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latinLnBrk="0" hangingPunct="1">
                        <a:lnSpc>
                          <a:spcPct val="115000"/>
                        </a:lnSpc>
                        <a:spcAft>
                          <a:spcPts val="1000"/>
                        </a:spcAft>
                      </a:pPr>
                      <a:r>
                        <a:rPr lang="en-US"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0.72</a:t>
                      </a:r>
                      <a:endParaRPr lang="en-IN" sz="2600" kern="12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7649851"/>
                  </a:ext>
                </a:extLst>
              </a:tr>
            </a:tbl>
          </a:graphicData>
        </a:graphic>
      </p:graphicFrame>
      <p:sp>
        <p:nvSpPr>
          <p:cNvPr id="20" name="TextBox 19">
            <a:extLst>
              <a:ext uri="{FF2B5EF4-FFF2-40B4-BE49-F238E27FC236}">
                <a16:creationId xmlns:a16="http://schemas.microsoft.com/office/drawing/2014/main" id="{4ADA7B8E-657E-436D-A7F0-3895AB4E3133}"/>
              </a:ext>
            </a:extLst>
          </p:cNvPr>
          <p:cNvSpPr txBox="1"/>
          <p:nvPr/>
        </p:nvSpPr>
        <p:spPr>
          <a:xfrm>
            <a:off x="-12700" y="10463838"/>
            <a:ext cx="10287002"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DOLLAR INDEX</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21" name="Table 20">
            <a:extLst>
              <a:ext uri="{FF2B5EF4-FFF2-40B4-BE49-F238E27FC236}">
                <a16:creationId xmlns:a16="http://schemas.microsoft.com/office/drawing/2014/main" id="{E6F63DE3-FACA-46B8-A3CE-36674017AE7D}"/>
              </a:ext>
            </a:extLst>
          </p:cNvPr>
          <p:cNvGraphicFramePr>
            <a:graphicFrameLocks noGrp="1"/>
          </p:cNvGraphicFramePr>
          <p:nvPr>
            <p:extLst>
              <p:ext uri="{D42A27DB-BD31-4B8C-83A1-F6EECF244321}">
                <p14:modId xmlns:p14="http://schemas.microsoft.com/office/powerpoint/2010/main" val="588944187"/>
              </p:ext>
            </p:extLst>
          </p:nvPr>
        </p:nvGraphicFramePr>
        <p:xfrm>
          <a:off x="-12700" y="11165722"/>
          <a:ext cx="10287000" cy="1076512"/>
        </p:xfrm>
        <a:graphic>
          <a:graphicData uri="http://schemas.openxmlformats.org/drawingml/2006/table">
            <a:tbl>
              <a:tblPr firstRow="1" firstCol="1" bandRow="1">
                <a:tableStyleId>{69012ECD-51FC-41F1-AA8D-1B2483CD663E}</a:tableStyleId>
              </a:tblPr>
              <a:tblGrid>
                <a:gridCol w="3112705">
                  <a:extLst>
                    <a:ext uri="{9D8B030D-6E8A-4147-A177-3AD203B41FA5}">
                      <a16:colId xmlns:a16="http://schemas.microsoft.com/office/drawing/2014/main" val="2470223209"/>
                    </a:ext>
                  </a:extLst>
                </a:gridCol>
                <a:gridCol w="2178710">
                  <a:extLst>
                    <a:ext uri="{9D8B030D-6E8A-4147-A177-3AD203B41FA5}">
                      <a16:colId xmlns:a16="http://schemas.microsoft.com/office/drawing/2014/main" val="2648287961"/>
                    </a:ext>
                  </a:extLst>
                </a:gridCol>
                <a:gridCol w="2439186">
                  <a:extLst>
                    <a:ext uri="{9D8B030D-6E8A-4147-A177-3AD203B41FA5}">
                      <a16:colId xmlns:a16="http://schemas.microsoft.com/office/drawing/2014/main" val="3429314796"/>
                    </a:ext>
                  </a:extLst>
                </a:gridCol>
                <a:gridCol w="2556399">
                  <a:extLst>
                    <a:ext uri="{9D8B030D-6E8A-4147-A177-3AD203B41FA5}">
                      <a16:colId xmlns:a16="http://schemas.microsoft.com/office/drawing/2014/main" val="3095475391"/>
                    </a:ext>
                  </a:extLst>
                </a:gridCol>
              </a:tblGrid>
              <a:tr h="620836">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Dollar Index</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Current</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Previous</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 Change</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176314214"/>
                  </a:ext>
                </a:extLst>
              </a:tr>
              <a:tr h="0">
                <a:tc>
                  <a:txBody>
                    <a:bodyPr/>
                    <a:lstStyle/>
                    <a:p>
                      <a:pPr marL="0" algn="ctr" defTabSz="1028700" rtl="0" eaLnBrk="1" latinLnBrk="0" hangingPunct="1">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DXY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latinLnBrk="0" hangingPunct="1">
                        <a:lnSpc>
                          <a:spcPct val="107000"/>
                        </a:lnSpc>
                        <a:spcAft>
                          <a:spcPts val="800"/>
                        </a:spcAft>
                      </a:pPr>
                      <a:r>
                        <a:rPr lang="en-US" sz="2600" b="0" kern="1200" dirty="0">
                          <a:solidFill>
                            <a:srgbClr val="003366"/>
                          </a:solidFill>
                          <a:effectLst/>
                          <a:latin typeface="Arial" panose="020B0604020202020204" pitchFamily="34" charset="0"/>
                          <a:ea typeface="+mn-ea"/>
                          <a:cs typeface="Times New Roman" panose="02020603050405020304" pitchFamily="18" charset="0"/>
                        </a:rPr>
                        <a:t>96.10</a:t>
                      </a:r>
                      <a:endParaRPr lang="en-IN" sz="2600" b="0" kern="1200" dirty="0">
                        <a:solidFill>
                          <a:srgbClr val="003366"/>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latinLnBrk="0" hangingPunct="1">
                        <a:lnSpc>
                          <a:spcPct val="107000"/>
                        </a:lnSpc>
                        <a:spcAft>
                          <a:spcPts val="800"/>
                        </a:spcAft>
                      </a:pPr>
                      <a:r>
                        <a:rPr lang="en-US" sz="2600" b="0" kern="1200" dirty="0">
                          <a:solidFill>
                            <a:srgbClr val="003366"/>
                          </a:solidFill>
                          <a:effectLst/>
                          <a:latin typeface="Arial" panose="020B0604020202020204" pitchFamily="34" charset="0"/>
                          <a:ea typeface="+mn-ea"/>
                          <a:cs typeface="Times New Roman" panose="02020603050405020304" pitchFamily="18" charset="0"/>
                        </a:rPr>
                        <a:t>95.93</a:t>
                      </a:r>
                      <a:endParaRPr lang="en-IN" sz="2600" b="0" kern="1200" dirty="0">
                        <a:solidFill>
                          <a:srgbClr val="003366"/>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00B050"/>
                          </a:solidFill>
                          <a:effectLst/>
                          <a:latin typeface="Arial" panose="020B0604020202020204" pitchFamily="34" charset="0"/>
                          <a:ea typeface="+mn-ea"/>
                          <a:cs typeface="+mn-cs"/>
                        </a:rPr>
                        <a:t>0.18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3204243"/>
                  </a:ext>
                </a:extLst>
              </a:tr>
            </a:tbl>
          </a:graphicData>
        </a:graphic>
      </p:graphicFrame>
      <p:sp>
        <p:nvSpPr>
          <p:cNvPr id="22" name="TextBox 21">
            <a:extLst>
              <a:ext uri="{FF2B5EF4-FFF2-40B4-BE49-F238E27FC236}">
                <a16:creationId xmlns:a16="http://schemas.microsoft.com/office/drawing/2014/main" id="{5B552510-0643-415E-937F-CBD6C3CEE6F8}"/>
              </a:ext>
            </a:extLst>
          </p:cNvPr>
          <p:cNvSpPr txBox="1"/>
          <p:nvPr/>
        </p:nvSpPr>
        <p:spPr>
          <a:xfrm>
            <a:off x="-4765" y="12309916"/>
            <a:ext cx="10287002"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10-YEARS G-SEC YIELD</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23" name="Table 22">
            <a:extLst>
              <a:ext uri="{FF2B5EF4-FFF2-40B4-BE49-F238E27FC236}">
                <a16:creationId xmlns:a16="http://schemas.microsoft.com/office/drawing/2014/main" id="{9E1C8804-05D5-45D1-A564-A1C28C98A990}"/>
              </a:ext>
            </a:extLst>
          </p:cNvPr>
          <p:cNvGraphicFramePr>
            <a:graphicFrameLocks noGrp="1"/>
          </p:cNvGraphicFramePr>
          <p:nvPr>
            <p:extLst>
              <p:ext uri="{D42A27DB-BD31-4B8C-83A1-F6EECF244321}">
                <p14:modId xmlns:p14="http://schemas.microsoft.com/office/powerpoint/2010/main" val="3561221384"/>
              </p:ext>
            </p:extLst>
          </p:nvPr>
        </p:nvGraphicFramePr>
        <p:xfrm>
          <a:off x="9524" y="12878400"/>
          <a:ext cx="10264776" cy="1365465"/>
        </p:xfrm>
        <a:graphic>
          <a:graphicData uri="http://schemas.openxmlformats.org/drawingml/2006/table">
            <a:tbl>
              <a:tblPr firstRow="1" firstCol="1" bandRow="1">
                <a:tableStyleId>{69012ECD-51FC-41F1-AA8D-1B2483CD663E}</a:tableStyleId>
              </a:tblPr>
              <a:tblGrid>
                <a:gridCol w="3014938">
                  <a:extLst>
                    <a:ext uri="{9D8B030D-6E8A-4147-A177-3AD203B41FA5}">
                      <a16:colId xmlns:a16="http://schemas.microsoft.com/office/drawing/2014/main" val="1497841087"/>
                    </a:ext>
                  </a:extLst>
                </a:gridCol>
                <a:gridCol w="2525399">
                  <a:extLst>
                    <a:ext uri="{9D8B030D-6E8A-4147-A177-3AD203B41FA5}">
                      <a16:colId xmlns:a16="http://schemas.microsoft.com/office/drawing/2014/main" val="1856695735"/>
                    </a:ext>
                  </a:extLst>
                </a:gridCol>
                <a:gridCol w="2259261">
                  <a:extLst>
                    <a:ext uri="{9D8B030D-6E8A-4147-A177-3AD203B41FA5}">
                      <a16:colId xmlns:a16="http://schemas.microsoft.com/office/drawing/2014/main" val="2724309484"/>
                    </a:ext>
                  </a:extLst>
                </a:gridCol>
                <a:gridCol w="2465178">
                  <a:extLst>
                    <a:ext uri="{9D8B030D-6E8A-4147-A177-3AD203B41FA5}">
                      <a16:colId xmlns:a16="http://schemas.microsoft.com/office/drawing/2014/main" val="2361713050"/>
                    </a:ext>
                  </a:extLst>
                </a:gridCol>
              </a:tblGrid>
              <a:tr h="447973">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Country</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Current</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Previous</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 Change</a:t>
                      </a:r>
                      <a:endParaRPr lang="en-IN" sz="2600" dirty="0">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340910879"/>
                  </a:ext>
                </a:extLst>
              </a:tr>
              <a:tr h="461816">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INDIA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2060"/>
                          </a:solidFill>
                          <a:effectLst/>
                          <a:latin typeface="Arial" panose="020B0604020202020204" pitchFamily="34" charset="0"/>
                          <a:ea typeface="+mn-ea"/>
                          <a:cs typeface="Times New Roman" panose="02020603050405020304" pitchFamily="18" charset="0"/>
                        </a:rPr>
                        <a:t>6.469</a:t>
                      </a:r>
                      <a:endParaRPr lang="en-IN" sz="2600" dirty="0">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2060"/>
                          </a:solidFill>
                          <a:effectLst/>
                          <a:latin typeface="Arial" panose="020B0604020202020204" pitchFamily="34" charset="0"/>
                          <a:ea typeface="+mn-ea"/>
                          <a:cs typeface="Times New Roman" panose="02020603050405020304" pitchFamily="18" charset="0"/>
                        </a:rPr>
                        <a:t>6.469</a:t>
                      </a:r>
                      <a:endParaRPr lang="en-IN" sz="2600" dirty="0">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US" sz="2600" kern="1200" dirty="0">
                          <a:solidFill>
                            <a:srgbClr val="002060"/>
                          </a:solidFill>
                          <a:effectLst/>
                          <a:latin typeface="Arial" panose="020B0604020202020204" pitchFamily="34" charset="0"/>
                          <a:ea typeface="+mn-ea"/>
                          <a:cs typeface="Times New Roman" panose="02020603050405020304" pitchFamily="18" charset="0"/>
                        </a:rPr>
                        <a:t>0.00</a:t>
                      </a:r>
                      <a:endParaRPr lang="en-IN" sz="2600" kern="1200" dirty="0">
                        <a:solidFill>
                          <a:srgbClr val="00206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6139896"/>
                  </a:ext>
                </a:extLst>
              </a:tr>
              <a:tr h="0">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USA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2060"/>
                          </a:solidFill>
                          <a:effectLst/>
                          <a:latin typeface="Arial" panose="020B0604020202020204" pitchFamily="34" charset="0"/>
                          <a:ea typeface="+mn-ea"/>
                          <a:cs typeface="Times New Roman" panose="02020603050405020304" pitchFamily="18" charset="0"/>
                        </a:rPr>
                        <a:t>1.524</a:t>
                      </a:r>
                      <a:endParaRPr lang="en-IN" sz="2600" dirty="0">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600" dirty="0">
                          <a:solidFill>
                            <a:srgbClr val="002060"/>
                          </a:solidFill>
                          <a:effectLst/>
                          <a:latin typeface="Arial" panose="020B0604020202020204" pitchFamily="34" charset="0"/>
                          <a:ea typeface="+mn-ea"/>
                          <a:cs typeface="Times New Roman" panose="02020603050405020304" pitchFamily="18" charset="0"/>
                        </a:rPr>
                        <a:t>1.543</a:t>
                      </a:r>
                      <a:endParaRPr lang="en-IN" sz="2600" dirty="0">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FF0000"/>
                          </a:solidFill>
                          <a:effectLst/>
                          <a:latin typeface="Arial" panose="020B0604020202020204" pitchFamily="34" charset="0"/>
                          <a:ea typeface="+mn-ea"/>
                          <a:cs typeface="+mn-cs"/>
                        </a:rPr>
                        <a:t>-1.24</a:t>
                      </a:r>
                      <a:endParaRPr lang="en-IN" sz="2600" b="0" i="0" u="none" strike="noStrike" kern="1200" dirty="0">
                        <a:solidFill>
                          <a:srgbClr val="FF000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5669662"/>
                  </a:ext>
                </a:extLst>
              </a:tr>
            </a:tbl>
          </a:graphicData>
        </a:graphic>
      </p:graphicFrame>
      <p:sp>
        <p:nvSpPr>
          <p:cNvPr id="24" name="TextBox 23">
            <a:extLst>
              <a:ext uri="{FF2B5EF4-FFF2-40B4-BE49-F238E27FC236}">
                <a16:creationId xmlns:a16="http://schemas.microsoft.com/office/drawing/2014/main" id="{A619991D-EA99-410B-8F57-E09D710BA3F2}"/>
              </a:ext>
            </a:extLst>
          </p:cNvPr>
          <p:cNvSpPr txBox="1"/>
          <p:nvPr/>
        </p:nvSpPr>
        <p:spPr>
          <a:xfrm>
            <a:off x="-4765" y="14541548"/>
            <a:ext cx="10287002"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KEY COMMODITIES TRACKER </a:t>
            </a:r>
            <a:r>
              <a:rPr lang="en-US" sz="2200" dirty="0">
                <a:solidFill>
                  <a:srgbClr val="002060"/>
                </a:solidFill>
                <a:latin typeface="Arial" panose="020B0604020202020204" pitchFamily="34" charset="0"/>
                <a:cs typeface="Arial" panose="020B0604020202020204" pitchFamily="34" charset="0"/>
              </a:rPr>
              <a:t>(in $)</a:t>
            </a:r>
            <a:endParaRPr lang="en-IN" sz="2200" dirty="0">
              <a:solidFill>
                <a:srgbClr val="002060"/>
              </a:solidFill>
              <a:latin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D99039C2-1A8D-4662-9B6E-BFB304AFABFA}"/>
              </a:ext>
            </a:extLst>
          </p:cNvPr>
          <p:cNvGraphicFramePr>
            <a:graphicFrameLocks noGrp="1"/>
          </p:cNvGraphicFramePr>
          <p:nvPr>
            <p:extLst>
              <p:ext uri="{D42A27DB-BD31-4B8C-83A1-F6EECF244321}">
                <p14:modId xmlns:p14="http://schemas.microsoft.com/office/powerpoint/2010/main" val="3904491728"/>
              </p:ext>
            </p:extLst>
          </p:nvPr>
        </p:nvGraphicFramePr>
        <p:xfrm>
          <a:off x="9524" y="15108561"/>
          <a:ext cx="10277476" cy="2264418"/>
        </p:xfrm>
        <a:graphic>
          <a:graphicData uri="http://schemas.openxmlformats.org/drawingml/2006/table">
            <a:tbl>
              <a:tblPr firstRow="1" firstCol="1" bandRow="1">
                <a:tableStyleId>{69012ECD-51FC-41F1-AA8D-1B2483CD663E}</a:tableStyleId>
              </a:tblPr>
              <a:tblGrid>
                <a:gridCol w="2414334">
                  <a:extLst>
                    <a:ext uri="{9D8B030D-6E8A-4147-A177-3AD203B41FA5}">
                      <a16:colId xmlns:a16="http://schemas.microsoft.com/office/drawing/2014/main" val="1409756861"/>
                    </a:ext>
                  </a:extLst>
                </a:gridCol>
                <a:gridCol w="2374016">
                  <a:extLst>
                    <a:ext uri="{9D8B030D-6E8A-4147-A177-3AD203B41FA5}">
                      <a16:colId xmlns:a16="http://schemas.microsoft.com/office/drawing/2014/main" val="3805108655"/>
                    </a:ext>
                  </a:extLst>
                </a:gridCol>
                <a:gridCol w="2900541">
                  <a:extLst>
                    <a:ext uri="{9D8B030D-6E8A-4147-A177-3AD203B41FA5}">
                      <a16:colId xmlns:a16="http://schemas.microsoft.com/office/drawing/2014/main" val="2031092545"/>
                    </a:ext>
                  </a:extLst>
                </a:gridCol>
                <a:gridCol w="2588585">
                  <a:extLst>
                    <a:ext uri="{9D8B030D-6E8A-4147-A177-3AD203B41FA5}">
                      <a16:colId xmlns:a16="http://schemas.microsoft.com/office/drawing/2014/main" val="3513663194"/>
                    </a:ext>
                  </a:extLst>
                </a:gridCol>
              </a:tblGrid>
              <a:tr h="418611">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Commodity</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Current</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Change Points</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 Change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713220934"/>
                  </a:ext>
                </a:extLst>
              </a:tr>
              <a:tr h="478779">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Gold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1813.67</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9.37</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00B050"/>
                          </a:solidFill>
                          <a:effectLst/>
                          <a:latin typeface="Arial" panose="020B0604020202020204" pitchFamily="34" charset="0"/>
                          <a:ea typeface="+mn-ea"/>
                          <a:cs typeface="+mn-cs"/>
                        </a:rPr>
                        <a:t>0.52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0756455"/>
                  </a:ext>
                </a:extLst>
              </a:tr>
              <a:tr h="410618">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Silver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23.05</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US" sz="2600" b="0" i="0" u="none" strike="noStrike" kern="1200" dirty="0">
                          <a:solidFill>
                            <a:srgbClr val="00B050"/>
                          </a:solidFill>
                          <a:effectLst/>
                          <a:latin typeface="Arial" panose="020B0604020202020204" pitchFamily="34" charset="0"/>
                          <a:ea typeface="+mn-ea"/>
                          <a:cs typeface="+mn-cs"/>
                        </a:rPr>
                        <a:t>0.22</a:t>
                      </a:r>
                      <a:endParaRPr lang="en-IN" sz="2600" b="0" i="0" u="none" strike="noStrike" kern="1200" dirty="0">
                        <a:solidFill>
                          <a:srgbClr val="00B050"/>
                        </a:solidFill>
                        <a:effectLst/>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00B050"/>
                          </a:solidFill>
                          <a:effectLst/>
                          <a:latin typeface="Arial" panose="020B0604020202020204" pitchFamily="34" charset="0"/>
                          <a:ea typeface="+mn-ea"/>
                          <a:cs typeface="+mn-cs"/>
                        </a:rPr>
                        <a:t>0.95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56858"/>
                  </a:ext>
                </a:extLst>
              </a:tr>
              <a:tr h="157761">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Crude-Oil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76.92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00B050"/>
                          </a:solidFill>
                          <a:effectLst/>
                          <a:latin typeface="Arial" panose="020B0604020202020204" pitchFamily="34" charset="0"/>
                          <a:ea typeface="+mn-ea"/>
                          <a:cs typeface="+mn-cs"/>
                        </a:rPr>
                        <a:t>0.36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00B050"/>
                          </a:solidFill>
                          <a:effectLst/>
                          <a:latin typeface="Arial" panose="020B0604020202020204" pitchFamily="34" charset="0"/>
                          <a:ea typeface="+mn-ea"/>
                          <a:cs typeface="+mn-cs"/>
                        </a:rPr>
                        <a:t>0.47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2347208"/>
                  </a:ext>
                </a:extLst>
              </a:tr>
              <a:tr h="41505">
                <a:tc>
                  <a:txBody>
                    <a:bodyPr/>
                    <a:lstStyle/>
                    <a:p>
                      <a:pPr algn="ctr">
                        <a:lnSpc>
                          <a:spcPct val="107000"/>
                        </a:lnSpc>
                        <a:spcAft>
                          <a:spcPts val="800"/>
                        </a:spcAft>
                      </a:pPr>
                      <a:r>
                        <a:rPr lang="en-IN" sz="2600" b="0" kern="1200" dirty="0">
                          <a:solidFill>
                            <a:srgbClr val="003366"/>
                          </a:solidFill>
                          <a:effectLst/>
                          <a:latin typeface="Arial" panose="020B0604020202020204" pitchFamily="34" charset="0"/>
                          <a:ea typeface="+mn-ea"/>
                          <a:cs typeface="Times New Roman" panose="02020603050405020304" pitchFamily="18" charset="0"/>
                        </a:rPr>
                        <a:t>Brent-Crude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79.15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-0.08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15000"/>
                        </a:lnSpc>
                        <a:spcAft>
                          <a:spcPts val="1000"/>
                        </a:spcAft>
                      </a:pPr>
                      <a:r>
                        <a:rPr lang="en-IN" sz="2600" b="0" i="0" u="none" strike="noStrike" kern="1200" dirty="0">
                          <a:solidFill>
                            <a:srgbClr val="FF0000"/>
                          </a:solidFill>
                          <a:effectLst/>
                          <a:latin typeface="Arial" panose="020B0604020202020204" pitchFamily="34" charset="0"/>
                          <a:ea typeface="+mn-ea"/>
                          <a:cs typeface="+mn-cs"/>
                        </a:rPr>
                        <a:t>-0.10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7873025"/>
                  </a:ext>
                </a:extLst>
              </a:tr>
            </a:tbl>
          </a:graphicData>
        </a:graphic>
      </p:graphicFrame>
      <p:sp>
        <p:nvSpPr>
          <p:cNvPr id="25" name="TextBox 24">
            <a:extLst>
              <a:ext uri="{FF2B5EF4-FFF2-40B4-BE49-F238E27FC236}">
                <a16:creationId xmlns:a16="http://schemas.microsoft.com/office/drawing/2014/main" id="{D4CDA159-6AD3-4175-B5F5-C091CA4A25FC}"/>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
        <p:nvSpPr>
          <p:cNvPr id="26" name="TextBox 25">
            <a:extLst>
              <a:ext uri="{FF2B5EF4-FFF2-40B4-BE49-F238E27FC236}">
                <a16:creationId xmlns:a16="http://schemas.microsoft.com/office/drawing/2014/main" id="{43ACBB73-325E-4EC0-9306-3CA20E2B34D3}"/>
              </a:ext>
            </a:extLst>
          </p:cNvPr>
          <p:cNvSpPr txBox="1"/>
          <p:nvPr/>
        </p:nvSpPr>
        <p:spPr>
          <a:xfrm>
            <a:off x="0" y="2662505"/>
            <a:ext cx="10277475"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FII – DII ACTIVITY IN CASH SEGMENT </a:t>
            </a:r>
            <a:r>
              <a:rPr lang="en-IN" sz="2200" dirty="0">
                <a:solidFill>
                  <a:srgbClr val="002060"/>
                </a:solidFill>
                <a:effectLst/>
                <a:latin typeface="Arial" panose="020B0604020202020204" pitchFamily="34" charset="0"/>
                <a:ea typeface="Calibri" panose="020F0502020204030204" pitchFamily="34" charset="0"/>
              </a:rPr>
              <a:t>(₹ in </a:t>
            </a:r>
            <a:r>
              <a:rPr lang="en-IN" sz="2200" dirty="0" err="1">
                <a:solidFill>
                  <a:srgbClr val="002060"/>
                </a:solidFill>
                <a:effectLst/>
                <a:latin typeface="Arial" panose="020B0604020202020204" pitchFamily="34" charset="0"/>
                <a:ea typeface="Calibri" panose="020F0502020204030204" pitchFamily="34" charset="0"/>
              </a:rPr>
              <a:t>Crs</a:t>
            </a:r>
            <a:r>
              <a:rPr lang="en-IN" sz="2200" dirty="0">
                <a:solidFill>
                  <a:srgbClr val="002060"/>
                </a:solidFill>
                <a:effectLst/>
                <a:latin typeface="Arial" panose="020B0604020202020204" pitchFamily="34" charset="0"/>
                <a:ea typeface="Calibri" panose="020F0502020204030204" pitchFamily="34" charset="0"/>
              </a:rPr>
              <a:t>)</a:t>
            </a:r>
            <a:r>
              <a:rPr lang="en-US" sz="2800" b="1" dirty="0">
                <a:solidFill>
                  <a:srgbClr val="002060"/>
                </a:solidFill>
                <a:latin typeface="Arial" panose="020B0604020202020204" pitchFamily="34" charset="0"/>
                <a:cs typeface="Arial" panose="020B0604020202020204" pitchFamily="34" charset="0"/>
              </a:rPr>
              <a:t> </a:t>
            </a:r>
            <a:endParaRPr lang="en-IN" sz="2800" b="1" dirty="0">
              <a:solidFill>
                <a:srgbClr val="002060"/>
              </a:solidFill>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31474BBC-9124-4797-9BD3-130ECBB723CB}"/>
              </a:ext>
            </a:extLst>
          </p:cNvPr>
          <p:cNvSpPr txBox="1"/>
          <p:nvPr/>
        </p:nvSpPr>
        <p:spPr>
          <a:xfrm>
            <a:off x="12698" y="8297298"/>
            <a:ext cx="10287002"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PUT-CALL RATIO</a:t>
            </a:r>
            <a:endParaRPr lang="en-IN"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963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3382441444"/>
              </p:ext>
            </p:extLst>
          </p:nvPr>
        </p:nvGraphicFramePr>
        <p:xfrm>
          <a:off x="0" y="0"/>
          <a:ext cx="10287000" cy="925286"/>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925286">
                <a:tc>
                  <a:txBody>
                    <a:bodyPr/>
                    <a:lstStyle/>
                    <a:p>
                      <a:pPr algn="ctr"/>
                      <a:r>
                        <a:rPr lang="en-US" sz="3600" dirty="0">
                          <a:latin typeface="Century Gothic" panose="020B0502020202020204" pitchFamily="34" charset="0"/>
                        </a:rPr>
                        <a:t>CURRENCY FUTURES &amp; INDEX TRENDS TRACKER</a:t>
                      </a:r>
                      <a:endParaRPr lang="en-IN" sz="36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967460"/>
            <a:ext cx="5105200" cy="1706721"/>
          </a:xfrm>
          <a:prstGeom prst="rect">
            <a:avLst/>
          </a:prstGeom>
          <a:ln>
            <a:noFill/>
          </a:ln>
          <a:effectLst>
            <a:outerShdw blurRad="292100" dist="139700" dir="2700000" algn="tl" rotWithShape="0">
              <a:srgbClr val="333333">
                <a:alpha val="65000"/>
              </a:srgbClr>
            </a:outerShdw>
          </a:effectLst>
        </p:spPr>
      </p:pic>
      <p:sp>
        <p:nvSpPr>
          <p:cNvPr id="18" name="TextBox 17">
            <a:extLst>
              <a:ext uri="{FF2B5EF4-FFF2-40B4-BE49-F238E27FC236}">
                <a16:creationId xmlns:a16="http://schemas.microsoft.com/office/drawing/2014/main" id="{A108A30F-5B02-47C6-B134-16F376A7C1C9}"/>
              </a:ext>
            </a:extLst>
          </p:cNvPr>
          <p:cNvSpPr txBox="1"/>
          <p:nvPr/>
        </p:nvSpPr>
        <p:spPr>
          <a:xfrm>
            <a:off x="-12702" y="2888801"/>
            <a:ext cx="10318752" cy="523220"/>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CURRENCY FUTURES</a:t>
            </a:r>
            <a:endParaRPr lang="en-IN" sz="2800" b="1" dirty="0">
              <a:solidFill>
                <a:srgbClr val="002060"/>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ADA7B8E-657E-436D-A7F0-3895AB4E3133}"/>
              </a:ext>
            </a:extLst>
          </p:cNvPr>
          <p:cNvSpPr txBox="1"/>
          <p:nvPr/>
        </p:nvSpPr>
        <p:spPr>
          <a:xfrm>
            <a:off x="15876" y="5888439"/>
            <a:ext cx="10318752" cy="531935"/>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INDICES – SUPPORT-RESISTANCE-PIVOT LEVELS</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28" name="Table 27">
            <a:extLst>
              <a:ext uri="{FF2B5EF4-FFF2-40B4-BE49-F238E27FC236}">
                <a16:creationId xmlns:a16="http://schemas.microsoft.com/office/drawing/2014/main" id="{30185AC9-1614-4611-A598-494D3FBDADA8}"/>
              </a:ext>
            </a:extLst>
          </p:cNvPr>
          <p:cNvGraphicFramePr>
            <a:graphicFrameLocks noGrp="1"/>
          </p:cNvGraphicFramePr>
          <p:nvPr>
            <p:extLst>
              <p:ext uri="{D42A27DB-BD31-4B8C-83A1-F6EECF244321}">
                <p14:modId xmlns:p14="http://schemas.microsoft.com/office/powerpoint/2010/main" val="2472178140"/>
              </p:ext>
            </p:extLst>
          </p:nvPr>
        </p:nvGraphicFramePr>
        <p:xfrm>
          <a:off x="0" y="3330856"/>
          <a:ext cx="10274300" cy="2274593"/>
        </p:xfrm>
        <a:graphic>
          <a:graphicData uri="http://schemas.openxmlformats.org/drawingml/2006/table">
            <a:tbl>
              <a:tblPr firstRow="1" firstCol="1" bandRow="1">
                <a:tableStyleId>{69012ECD-51FC-41F1-AA8D-1B2483CD663E}</a:tableStyleId>
              </a:tblPr>
              <a:tblGrid>
                <a:gridCol w="3801979">
                  <a:extLst>
                    <a:ext uri="{9D8B030D-6E8A-4147-A177-3AD203B41FA5}">
                      <a16:colId xmlns:a16="http://schemas.microsoft.com/office/drawing/2014/main" val="863508099"/>
                    </a:ext>
                  </a:extLst>
                </a:gridCol>
                <a:gridCol w="1540042">
                  <a:extLst>
                    <a:ext uri="{9D8B030D-6E8A-4147-A177-3AD203B41FA5}">
                      <a16:colId xmlns:a16="http://schemas.microsoft.com/office/drawing/2014/main" val="2095634702"/>
                    </a:ext>
                  </a:extLst>
                </a:gridCol>
                <a:gridCol w="2646947">
                  <a:extLst>
                    <a:ext uri="{9D8B030D-6E8A-4147-A177-3AD203B41FA5}">
                      <a16:colId xmlns:a16="http://schemas.microsoft.com/office/drawing/2014/main" val="3100288029"/>
                    </a:ext>
                  </a:extLst>
                </a:gridCol>
                <a:gridCol w="2285332">
                  <a:extLst>
                    <a:ext uri="{9D8B030D-6E8A-4147-A177-3AD203B41FA5}">
                      <a16:colId xmlns:a16="http://schemas.microsoft.com/office/drawing/2014/main" val="2874205060"/>
                    </a:ext>
                  </a:extLst>
                </a:gridCol>
              </a:tblGrid>
              <a:tr h="450464">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Expiry</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Close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Change Points</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IN" sz="2600" dirty="0">
                          <a:effectLst/>
                          <a:latin typeface="Arial" panose="020B0604020202020204" pitchFamily="34" charset="0"/>
                          <a:cs typeface="Arial" panose="020B0604020202020204" pitchFamily="34" charset="0"/>
                        </a:rPr>
                        <a:t>% Change</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557750524"/>
                  </a:ext>
                </a:extLst>
              </a:tr>
              <a:tr h="481263">
                <a:tc>
                  <a:txBody>
                    <a:bodyPr/>
                    <a:lstStyle/>
                    <a:p>
                      <a:pPr>
                        <a:lnSpc>
                          <a:spcPct val="107000"/>
                        </a:lnSpc>
                        <a:spcAft>
                          <a:spcPts val="800"/>
                        </a:spcAft>
                      </a:pPr>
                      <a:r>
                        <a:rPr lang="en-IN" sz="2600" b="0" kern="1200" dirty="0">
                          <a:solidFill>
                            <a:srgbClr val="002060"/>
                          </a:solidFill>
                          <a:effectLst/>
                          <a:latin typeface="Arial" panose="020B0604020202020204" pitchFamily="34" charset="0"/>
                          <a:ea typeface="+mn-ea"/>
                          <a:cs typeface="Arial" panose="020B0604020202020204" pitchFamily="34" charset="0"/>
                        </a:rPr>
                        <a:t>27 Jan -21  USD-INR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3366"/>
                          </a:solidFill>
                          <a:effectLst/>
                          <a:latin typeface="Arial" panose="020B0604020202020204" pitchFamily="34" charset="0"/>
                          <a:ea typeface="Calibri" panose="020F0502020204030204" pitchFamily="34" charset="0"/>
                          <a:cs typeface="Arial" panose="020B0604020202020204" pitchFamily="34" charset="0"/>
                        </a:rPr>
                        <a:t>74.63</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US" sz="2600" kern="1200" dirty="0">
                          <a:solidFill>
                            <a:srgbClr val="FF0000"/>
                          </a:solidFill>
                          <a:effectLst/>
                          <a:latin typeface="Arial" panose="020B0604020202020204" pitchFamily="34" charset="0"/>
                          <a:ea typeface="+mn-ea"/>
                          <a:cs typeface="Arial" panose="020B0604020202020204" pitchFamily="34" charset="0"/>
                        </a:rPr>
                        <a:t>-0.33</a:t>
                      </a:r>
                      <a:endParaRPr lang="en-IN" sz="2600" kern="1200" dirty="0">
                        <a:solidFill>
                          <a:srgbClr val="FF0000"/>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US" sz="2600" kern="1200" dirty="0">
                          <a:solidFill>
                            <a:srgbClr val="FF0000"/>
                          </a:solidFill>
                          <a:effectLst/>
                          <a:latin typeface="Arial" panose="020B0604020202020204" pitchFamily="34" charset="0"/>
                          <a:ea typeface="+mn-ea"/>
                          <a:cs typeface="Arial" panose="020B0604020202020204" pitchFamily="34" charset="0"/>
                        </a:rPr>
                        <a:t>-0.44</a:t>
                      </a:r>
                      <a:endParaRPr lang="en-IN" sz="2600" kern="1200" dirty="0">
                        <a:solidFill>
                          <a:srgbClr val="FF0000"/>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1989131"/>
                  </a:ext>
                </a:extLst>
              </a:tr>
              <a:tr h="459438">
                <a:tc>
                  <a:txBody>
                    <a:bodyPr/>
                    <a:lstStyle/>
                    <a:p>
                      <a:pPr>
                        <a:lnSpc>
                          <a:spcPct val="107000"/>
                        </a:lnSpc>
                        <a:spcAft>
                          <a:spcPts val="800"/>
                        </a:spcAft>
                      </a:pPr>
                      <a:r>
                        <a:rPr lang="en-IN" sz="2600" b="0" kern="1200" dirty="0">
                          <a:solidFill>
                            <a:srgbClr val="002060"/>
                          </a:solidFill>
                          <a:effectLst/>
                          <a:latin typeface="Arial" panose="020B0604020202020204" pitchFamily="34" charset="0"/>
                          <a:ea typeface="+mn-ea"/>
                          <a:cs typeface="Arial" panose="020B0604020202020204" pitchFamily="34" charset="0"/>
                        </a:rPr>
                        <a:t>27 Jan -21  EUR-INR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600" dirty="0">
                          <a:solidFill>
                            <a:srgbClr val="003366"/>
                          </a:solidFill>
                          <a:effectLst/>
                          <a:latin typeface="Arial" panose="020B0604020202020204" pitchFamily="34" charset="0"/>
                          <a:ea typeface="Calibri" panose="020F0502020204030204" pitchFamily="34" charset="0"/>
                          <a:cs typeface="Arial" panose="020B0604020202020204" pitchFamily="34" charset="0"/>
                        </a:rPr>
                        <a:t>84.61</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IN" sz="2600" kern="1200" dirty="0">
                          <a:solidFill>
                            <a:srgbClr val="FF0000"/>
                          </a:solidFill>
                          <a:effectLst/>
                          <a:latin typeface="Arial" panose="020B0604020202020204" pitchFamily="34" charset="0"/>
                          <a:ea typeface="+mn-ea"/>
                          <a:cs typeface="Arial" panose="020B0604020202020204" pitchFamily="34" charset="0"/>
                        </a:rPr>
                        <a:t>-0.11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US" sz="2600" kern="1200" dirty="0">
                          <a:solidFill>
                            <a:srgbClr val="FF0000"/>
                          </a:solidFill>
                          <a:effectLst/>
                          <a:latin typeface="Arial" panose="020B0604020202020204" pitchFamily="34" charset="0"/>
                          <a:ea typeface="+mn-ea"/>
                          <a:cs typeface="Arial" panose="020B0604020202020204" pitchFamily="34" charset="0"/>
                        </a:rPr>
                        <a:t>-0.13</a:t>
                      </a:r>
                      <a:endParaRPr lang="en-IN" sz="2600" kern="1200" dirty="0">
                        <a:solidFill>
                          <a:srgbClr val="FF0000"/>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0315338"/>
                  </a:ext>
                </a:extLst>
              </a:tr>
              <a:tr h="459438">
                <a:tc>
                  <a:txBody>
                    <a:bodyPr/>
                    <a:lstStyle/>
                    <a:p>
                      <a:pPr>
                        <a:lnSpc>
                          <a:spcPct val="107000"/>
                        </a:lnSpc>
                        <a:spcAft>
                          <a:spcPts val="800"/>
                        </a:spcAft>
                      </a:pPr>
                      <a:r>
                        <a:rPr lang="en-IN" sz="2600" b="0" kern="1200" dirty="0">
                          <a:solidFill>
                            <a:srgbClr val="002060"/>
                          </a:solidFill>
                          <a:effectLst/>
                          <a:latin typeface="Arial" panose="020B0604020202020204" pitchFamily="34" charset="0"/>
                          <a:ea typeface="+mn-ea"/>
                          <a:cs typeface="Arial" panose="020B0604020202020204" pitchFamily="34" charset="0"/>
                        </a:rPr>
                        <a:t>27 Jan -21  GBP-INR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IN" sz="2600" dirty="0">
                          <a:solidFill>
                            <a:srgbClr val="003366"/>
                          </a:solidFill>
                          <a:effectLst/>
                          <a:latin typeface="Arial" panose="020B0604020202020204" pitchFamily="34" charset="0"/>
                          <a:ea typeface="Calibri" panose="020F0502020204030204" pitchFamily="34" charset="0"/>
                          <a:cs typeface="Arial" panose="020B0604020202020204" pitchFamily="34" charset="0"/>
                        </a:rPr>
                        <a:t>100.70</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IN" sz="2600" kern="1200" dirty="0">
                          <a:solidFill>
                            <a:srgbClr val="00B050"/>
                          </a:solidFill>
                          <a:effectLst/>
                          <a:latin typeface="Arial" panose="020B0604020202020204" pitchFamily="34" charset="0"/>
                          <a:ea typeface="+mn-ea"/>
                          <a:cs typeface="Arial" panose="020B0604020202020204" pitchFamily="34" charset="0"/>
                        </a:rPr>
                        <a:t>0.05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US" sz="2600" kern="1200" dirty="0">
                          <a:solidFill>
                            <a:srgbClr val="00B050"/>
                          </a:solidFill>
                          <a:effectLst/>
                          <a:latin typeface="Arial" panose="020B0604020202020204" pitchFamily="34" charset="0"/>
                          <a:ea typeface="+mn-ea"/>
                          <a:cs typeface="Arial" panose="020B0604020202020204" pitchFamily="34" charset="0"/>
                        </a:rPr>
                        <a:t>0.05</a:t>
                      </a:r>
                      <a:endParaRPr lang="en-IN" sz="2600" kern="1200" dirty="0">
                        <a:solidFill>
                          <a:srgbClr val="00B050"/>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2973738"/>
                  </a:ext>
                </a:extLst>
              </a:tr>
              <a:tr h="0">
                <a:tc>
                  <a:txBody>
                    <a:bodyPr/>
                    <a:lstStyle/>
                    <a:p>
                      <a:pPr>
                        <a:lnSpc>
                          <a:spcPct val="107000"/>
                        </a:lnSpc>
                        <a:spcAft>
                          <a:spcPts val="800"/>
                        </a:spcAft>
                      </a:pPr>
                      <a:r>
                        <a:rPr lang="en-IN" sz="2600" b="0" kern="1200" dirty="0">
                          <a:solidFill>
                            <a:srgbClr val="002060"/>
                          </a:solidFill>
                          <a:effectLst/>
                          <a:latin typeface="Arial" panose="020B0604020202020204" pitchFamily="34" charset="0"/>
                          <a:ea typeface="+mn-ea"/>
                          <a:cs typeface="Arial" panose="020B0604020202020204" pitchFamily="34" charset="0"/>
                        </a:rPr>
                        <a:t>27 Jan -21  JPY- INR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en-US" sz="2600" dirty="0">
                          <a:solidFill>
                            <a:srgbClr val="003366"/>
                          </a:solidFill>
                          <a:effectLst/>
                          <a:latin typeface="Arial" panose="020B0604020202020204" pitchFamily="34" charset="0"/>
                          <a:ea typeface="Calibri" panose="020F0502020204030204" pitchFamily="34" charset="0"/>
                          <a:cs typeface="Arial" panose="020B0604020202020204" pitchFamily="34" charset="0"/>
                        </a:rPr>
                        <a:t>64.88</a:t>
                      </a:r>
                      <a:endParaRPr lang="en-IN"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US" sz="2600" kern="1200" dirty="0">
                          <a:solidFill>
                            <a:srgbClr val="FF0000"/>
                          </a:solidFill>
                          <a:effectLst/>
                          <a:latin typeface="Arial" panose="020B0604020202020204" pitchFamily="34" charset="0"/>
                          <a:ea typeface="+mn-ea"/>
                          <a:cs typeface="Arial" panose="020B0604020202020204" pitchFamily="34" charset="0"/>
                        </a:rPr>
                        <a:t>-0.36</a:t>
                      </a:r>
                      <a:endParaRPr lang="en-IN" sz="2600" kern="1200" dirty="0">
                        <a:solidFill>
                          <a:srgbClr val="FF0000"/>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028700" rtl="0" eaLnBrk="1" fontAlgn="ctr" latinLnBrk="0" hangingPunct="1">
                        <a:lnSpc>
                          <a:spcPct val="107000"/>
                        </a:lnSpc>
                        <a:spcAft>
                          <a:spcPts val="800"/>
                        </a:spcAft>
                      </a:pPr>
                      <a:r>
                        <a:rPr lang="en-US" sz="2600" kern="1200" dirty="0">
                          <a:solidFill>
                            <a:srgbClr val="FF0000"/>
                          </a:solidFill>
                          <a:effectLst/>
                          <a:latin typeface="Arial" panose="020B0604020202020204" pitchFamily="34" charset="0"/>
                          <a:ea typeface="+mn-ea"/>
                          <a:cs typeface="Arial" panose="020B0604020202020204" pitchFamily="34" charset="0"/>
                        </a:rPr>
                        <a:t>-0.56</a:t>
                      </a:r>
                      <a:endParaRPr lang="en-IN" sz="2600" kern="1200" dirty="0">
                        <a:solidFill>
                          <a:srgbClr val="FF0000"/>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2758856"/>
                  </a:ext>
                </a:extLst>
              </a:tr>
            </a:tbl>
          </a:graphicData>
        </a:graphic>
      </p:graphicFrame>
      <p:sp>
        <p:nvSpPr>
          <p:cNvPr id="32" name="TextBox 31">
            <a:extLst>
              <a:ext uri="{FF2B5EF4-FFF2-40B4-BE49-F238E27FC236}">
                <a16:creationId xmlns:a16="http://schemas.microsoft.com/office/drawing/2014/main" id="{D9553D24-39C8-4F60-B442-1533E76F5D5B}"/>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graphicFrame>
        <p:nvGraphicFramePr>
          <p:cNvPr id="12" name="Table 11">
            <a:extLst>
              <a:ext uri="{FF2B5EF4-FFF2-40B4-BE49-F238E27FC236}">
                <a16:creationId xmlns:a16="http://schemas.microsoft.com/office/drawing/2014/main" id="{34C3ACC0-57BF-430B-94F2-2A511241B5E6}"/>
              </a:ext>
            </a:extLst>
          </p:cNvPr>
          <p:cNvGraphicFramePr>
            <a:graphicFrameLocks noGrp="1"/>
          </p:cNvGraphicFramePr>
          <p:nvPr>
            <p:extLst>
              <p:ext uri="{D42A27DB-BD31-4B8C-83A1-F6EECF244321}">
                <p14:modId xmlns:p14="http://schemas.microsoft.com/office/powerpoint/2010/main" val="2375829915"/>
              </p:ext>
            </p:extLst>
          </p:nvPr>
        </p:nvGraphicFramePr>
        <p:xfrm>
          <a:off x="47630" y="6420374"/>
          <a:ext cx="10286998" cy="4171032"/>
        </p:xfrm>
        <a:graphic>
          <a:graphicData uri="http://schemas.openxmlformats.org/drawingml/2006/table">
            <a:tbl>
              <a:tblPr firstRow="1" firstCol="1" bandRow="1">
                <a:tableStyleId>{5940675A-B579-460E-94D1-54222C63F5DA}</a:tableStyleId>
              </a:tblPr>
              <a:tblGrid>
                <a:gridCol w="2355964">
                  <a:extLst>
                    <a:ext uri="{9D8B030D-6E8A-4147-A177-3AD203B41FA5}">
                      <a16:colId xmlns:a16="http://schemas.microsoft.com/office/drawing/2014/main" val="149946793"/>
                    </a:ext>
                  </a:extLst>
                </a:gridCol>
                <a:gridCol w="1387623">
                  <a:extLst>
                    <a:ext uri="{9D8B030D-6E8A-4147-A177-3AD203B41FA5}">
                      <a16:colId xmlns:a16="http://schemas.microsoft.com/office/drawing/2014/main" val="907007513"/>
                    </a:ext>
                  </a:extLst>
                </a:gridCol>
                <a:gridCol w="1216996">
                  <a:extLst>
                    <a:ext uri="{9D8B030D-6E8A-4147-A177-3AD203B41FA5}">
                      <a16:colId xmlns:a16="http://schemas.microsoft.com/office/drawing/2014/main" val="3250861475"/>
                    </a:ext>
                  </a:extLst>
                </a:gridCol>
                <a:gridCol w="1400369">
                  <a:extLst>
                    <a:ext uri="{9D8B030D-6E8A-4147-A177-3AD203B41FA5}">
                      <a16:colId xmlns:a16="http://schemas.microsoft.com/office/drawing/2014/main" val="2449485967"/>
                    </a:ext>
                  </a:extLst>
                </a:gridCol>
                <a:gridCol w="1308682">
                  <a:extLst>
                    <a:ext uri="{9D8B030D-6E8A-4147-A177-3AD203B41FA5}">
                      <a16:colId xmlns:a16="http://schemas.microsoft.com/office/drawing/2014/main" val="59339084"/>
                    </a:ext>
                  </a:extLst>
                </a:gridCol>
                <a:gridCol w="1308682">
                  <a:extLst>
                    <a:ext uri="{9D8B030D-6E8A-4147-A177-3AD203B41FA5}">
                      <a16:colId xmlns:a16="http://schemas.microsoft.com/office/drawing/2014/main" val="2058499678"/>
                    </a:ext>
                  </a:extLst>
                </a:gridCol>
                <a:gridCol w="1308682">
                  <a:extLst>
                    <a:ext uri="{9D8B030D-6E8A-4147-A177-3AD203B41FA5}">
                      <a16:colId xmlns:a16="http://schemas.microsoft.com/office/drawing/2014/main" val="1015870820"/>
                    </a:ext>
                  </a:extLst>
                </a:gridCol>
              </a:tblGrid>
              <a:tr h="436420">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Index</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Close</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S2</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S1</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Pivot</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R1</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R2</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extLst>
                  <a:ext uri="{0D108BD9-81ED-4DB2-BD59-A6C34878D82A}">
                    <a16:rowId xmlns:a16="http://schemas.microsoft.com/office/drawing/2014/main" val="2313588857"/>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NIFTY</a:t>
                      </a:r>
                    </a:p>
                  </a:txBody>
                  <a:tcPr marL="0" marR="0" marT="0" marB="0" anchor="ctr">
                    <a:solidFill>
                      <a:schemeClr val="bg1"/>
                    </a:solidFill>
                  </a:tcPr>
                </a:tc>
                <a:tc>
                  <a:txBody>
                    <a:bodyPr/>
                    <a:lstStyle/>
                    <a:p>
                      <a:pPr algn="ctr" fontAlgn="ctr"/>
                      <a:r>
                        <a:rPr lang="en-IN" sz="2200" b="1" i="0" u="none" strike="noStrike" dirty="0">
                          <a:solidFill>
                            <a:srgbClr val="003366"/>
                          </a:solidFill>
                          <a:effectLst/>
                          <a:latin typeface="Arial" panose="020B0604020202020204" pitchFamily="34" charset="0"/>
                        </a:rPr>
                        <a:t>17204</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17087</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17146</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17205</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17263</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17322</a:t>
                      </a:r>
                    </a:p>
                  </a:txBody>
                  <a:tcPr marL="9525" marR="9525" marT="9525" marB="0" anchor="ctr"/>
                </a:tc>
                <a:extLst>
                  <a:ext uri="{0D108BD9-81ED-4DB2-BD59-A6C34878D82A}">
                    <a16:rowId xmlns:a16="http://schemas.microsoft.com/office/drawing/2014/main" val="2738395888"/>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SENSEX</a:t>
                      </a:r>
                    </a:p>
                  </a:txBody>
                  <a:tcPr marL="0" marR="0" marT="0" marB="0" anchor="ctr">
                    <a:solidFill>
                      <a:schemeClr val="bg1"/>
                    </a:solidFill>
                  </a:tcPr>
                </a:tc>
                <a:tc>
                  <a:txBody>
                    <a:bodyPr/>
                    <a:lstStyle/>
                    <a:p>
                      <a:pPr algn="ctr" fontAlgn="ctr"/>
                      <a:r>
                        <a:rPr lang="en-IN" sz="2200" b="1" i="0" u="none" strike="noStrike">
                          <a:solidFill>
                            <a:srgbClr val="003366"/>
                          </a:solidFill>
                          <a:effectLst/>
                          <a:latin typeface="Arial" panose="020B0604020202020204" pitchFamily="34" charset="0"/>
                        </a:rPr>
                        <a:t>57794</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57363</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57579</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57794</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58010</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58225</a:t>
                      </a:r>
                    </a:p>
                  </a:txBody>
                  <a:tcPr marL="9525" marR="9525" marT="9525" marB="0" anchor="ctr"/>
                </a:tc>
                <a:extLst>
                  <a:ext uri="{0D108BD9-81ED-4DB2-BD59-A6C34878D82A}">
                    <a16:rowId xmlns:a16="http://schemas.microsoft.com/office/drawing/2014/main" val="476482587"/>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NIFTY FUTURES</a:t>
                      </a:r>
                    </a:p>
                  </a:txBody>
                  <a:tcPr marL="0" marR="0" marT="0" marB="0" anchor="ctr">
                    <a:solidFill>
                      <a:schemeClr val="bg1"/>
                    </a:solidFill>
                  </a:tcPr>
                </a:tc>
                <a:tc>
                  <a:txBody>
                    <a:bodyPr/>
                    <a:lstStyle/>
                    <a:p>
                      <a:pPr algn="ctr" fontAlgn="ctr"/>
                      <a:r>
                        <a:rPr lang="en-IN" sz="2200" b="1" i="0" u="none" strike="noStrike" dirty="0">
                          <a:solidFill>
                            <a:srgbClr val="003366"/>
                          </a:solidFill>
                          <a:effectLst/>
                          <a:latin typeface="Arial" panose="020B0604020202020204" pitchFamily="34" charset="0"/>
                        </a:rPr>
                        <a:t>17207</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17099</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17153</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17206</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17260</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17313</a:t>
                      </a:r>
                    </a:p>
                  </a:txBody>
                  <a:tcPr marL="9525" marR="9525" marT="9525" marB="0" anchor="ctr"/>
                </a:tc>
                <a:extLst>
                  <a:ext uri="{0D108BD9-81ED-4DB2-BD59-A6C34878D82A}">
                    <a16:rowId xmlns:a16="http://schemas.microsoft.com/office/drawing/2014/main" val="3325607357"/>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BANK NIFTY</a:t>
                      </a:r>
                    </a:p>
                  </a:txBody>
                  <a:tcPr marL="0" marR="0" marT="0" marB="0" anchor="ctr">
                    <a:solidFill>
                      <a:schemeClr val="bg1"/>
                    </a:solidFill>
                  </a:tcPr>
                </a:tc>
                <a:tc>
                  <a:txBody>
                    <a:bodyPr/>
                    <a:lstStyle/>
                    <a:p>
                      <a:pPr algn="ctr" fontAlgn="ctr"/>
                      <a:r>
                        <a:rPr lang="en-IN" sz="2200" b="1" i="0" u="none" strike="noStrike">
                          <a:solidFill>
                            <a:srgbClr val="003366"/>
                          </a:solidFill>
                          <a:effectLst/>
                          <a:latin typeface="Arial" panose="020B0604020202020204" pitchFamily="34" charset="0"/>
                        </a:rPr>
                        <a:t>35064</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34570</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34817</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34998</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35245</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35426</a:t>
                      </a:r>
                    </a:p>
                  </a:txBody>
                  <a:tcPr marL="9525" marR="9525" marT="9525" marB="0" anchor="ctr"/>
                </a:tc>
                <a:extLst>
                  <a:ext uri="{0D108BD9-81ED-4DB2-BD59-A6C34878D82A}">
                    <a16:rowId xmlns:a16="http://schemas.microsoft.com/office/drawing/2014/main" val="799793873"/>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CNX IT</a:t>
                      </a:r>
                    </a:p>
                  </a:txBody>
                  <a:tcPr marL="0" marR="0" marT="0" marB="0" anchor="ctr">
                    <a:solidFill>
                      <a:schemeClr val="bg1"/>
                    </a:solidFill>
                  </a:tcPr>
                </a:tc>
                <a:tc>
                  <a:txBody>
                    <a:bodyPr/>
                    <a:lstStyle/>
                    <a:p>
                      <a:pPr algn="ctr" fontAlgn="ctr"/>
                      <a:r>
                        <a:rPr lang="en-IN" sz="2200" b="1" i="0" u="none" strike="noStrike">
                          <a:solidFill>
                            <a:srgbClr val="003366"/>
                          </a:solidFill>
                          <a:effectLst/>
                          <a:latin typeface="Arial" panose="020B0604020202020204" pitchFamily="34" charset="0"/>
                        </a:rPr>
                        <a:t>38659</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37826</a:t>
                      </a:r>
                    </a:p>
                  </a:txBody>
                  <a:tcPr marL="9525" marR="9525" marT="9525" marB="0" anchor="ctr"/>
                </a:tc>
                <a:tc>
                  <a:txBody>
                    <a:bodyPr/>
                    <a:lstStyle/>
                    <a:p>
                      <a:pPr algn="ctr" fontAlgn="ctr"/>
                      <a:r>
                        <a:rPr lang="en-IN" sz="2200" b="1" i="0" u="none" strike="noStrike" dirty="0">
                          <a:solidFill>
                            <a:srgbClr val="003366"/>
                          </a:solidFill>
                          <a:effectLst/>
                          <a:latin typeface="Arial" panose="020B0604020202020204" pitchFamily="34" charset="0"/>
                        </a:rPr>
                        <a:t>38242</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38570</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38986</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39314</a:t>
                      </a:r>
                    </a:p>
                  </a:txBody>
                  <a:tcPr marL="9525" marR="9525" marT="9525" marB="0" anchor="ctr"/>
                </a:tc>
                <a:extLst>
                  <a:ext uri="{0D108BD9-81ED-4DB2-BD59-A6C34878D82A}">
                    <a16:rowId xmlns:a16="http://schemas.microsoft.com/office/drawing/2014/main" val="1199746363"/>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CNX MIDCAP</a:t>
                      </a:r>
                    </a:p>
                  </a:txBody>
                  <a:tcPr marL="0" marR="0" marT="0" marB="0" anchor="ctr">
                    <a:solidFill>
                      <a:schemeClr val="bg1"/>
                    </a:solidFill>
                  </a:tcPr>
                </a:tc>
                <a:tc>
                  <a:txBody>
                    <a:bodyPr/>
                    <a:lstStyle/>
                    <a:p>
                      <a:pPr algn="ctr" fontAlgn="ctr"/>
                      <a:r>
                        <a:rPr lang="en-IN" sz="2200" b="1" i="0" u="none" strike="noStrike">
                          <a:solidFill>
                            <a:srgbClr val="003366"/>
                          </a:solidFill>
                          <a:effectLst/>
                          <a:latin typeface="Arial" panose="020B0604020202020204" pitchFamily="34" charset="0"/>
                        </a:rPr>
                        <a:t>30023</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29839</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29931</a:t>
                      </a:r>
                    </a:p>
                  </a:txBody>
                  <a:tcPr marL="9525" marR="9525" marT="9525" marB="0" anchor="ctr"/>
                </a:tc>
                <a:tc>
                  <a:txBody>
                    <a:bodyPr/>
                    <a:lstStyle/>
                    <a:p>
                      <a:pPr algn="ctr" fontAlgn="ctr"/>
                      <a:r>
                        <a:rPr lang="en-IN" sz="2200" b="1" i="0" u="none" strike="noStrike" dirty="0">
                          <a:solidFill>
                            <a:srgbClr val="003366"/>
                          </a:solidFill>
                          <a:effectLst/>
                          <a:latin typeface="Arial" panose="020B0604020202020204" pitchFamily="34" charset="0"/>
                        </a:rPr>
                        <a:t>30038</a:t>
                      </a:r>
                    </a:p>
                  </a:txBody>
                  <a:tcPr marL="9525" marR="9525" marT="9525" marB="0" anchor="ctr"/>
                </a:tc>
                <a:tc>
                  <a:txBody>
                    <a:bodyPr/>
                    <a:lstStyle/>
                    <a:p>
                      <a:pPr algn="ctr" fontAlgn="ctr"/>
                      <a:r>
                        <a:rPr lang="en-IN" sz="2200" b="1" i="0" u="none" strike="noStrike" dirty="0">
                          <a:solidFill>
                            <a:srgbClr val="003366"/>
                          </a:solidFill>
                          <a:effectLst/>
                          <a:latin typeface="Arial" panose="020B0604020202020204" pitchFamily="34" charset="0"/>
                        </a:rPr>
                        <a:t>30130</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30237</a:t>
                      </a:r>
                    </a:p>
                  </a:txBody>
                  <a:tcPr marL="9525" marR="9525" marT="9525" marB="0" anchor="ctr"/>
                </a:tc>
                <a:extLst>
                  <a:ext uri="{0D108BD9-81ED-4DB2-BD59-A6C34878D82A}">
                    <a16:rowId xmlns:a16="http://schemas.microsoft.com/office/drawing/2014/main" val="2878660415"/>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CNX SMALLCAP</a:t>
                      </a:r>
                    </a:p>
                  </a:txBody>
                  <a:tcPr marL="0" marR="0" marT="0" marB="0" anchor="ctr">
                    <a:solidFill>
                      <a:schemeClr val="bg1"/>
                    </a:solidFill>
                  </a:tcPr>
                </a:tc>
                <a:tc>
                  <a:txBody>
                    <a:bodyPr/>
                    <a:lstStyle/>
                    <a:p>
                      <a:pPr algn="ctr" fontAlgn="ctr"/>
                      <a:r>
                        <a:rPr lang="en-IN" sz="2200" b="1" i="0" u="none" strike="noStrike">
                          <a:solidFill>
                            <a:srgbClr val="003366"/>
                          </a:solidFill>
                          <a:effectLst/>
                          <a:latin typeface="Arial" panose="020B0604020202020204" pitchFamily="34" charset="0"/>
                        </a:rPr>
                        <a:t>11132</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11056</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11094</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11132</a:t>
                      </a:r>
                    </a:p>
                  </a:txBody>
                  <a:tcPr marL="9525" marR="9525" marT="9525" marB="0" anchor="ctr"/>
                </a:tc>
                <a:tc>
                  <a:txBody>
                    <a:bodyPr/>
                    <a:lstStyle/>
                    <a:p>
                      <a:pPr algn="ctr" fontAlgn="ctr"/>
                      <a:r>
                        <a:rPr lang="en-IN" sz="2200" b="1" i="0" u="none" strike="noStrike" dirty="0">
                          <a:solidFill>
                            <a:srgbClr val="003366"/>
                          </a:solidFill>
                          <a:effectLst/>
                          <a:latin typeface="Arial" panose="020B0604020202020204" pitchFamily="34" charset="0"/>
                        </a:rPr>
                        <a:t>11170</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11208</a:t>
                      </a:r>
                    </a:p>
                  </a:txBody>
                  <a:tcPr marL="9525" marR="9525" marT="9525" marB="0" anchor="ctr"/>
                </a:tc>
                <a:extLst>
                  <a:ext uri="{0D108BD9-81ED-4DB2-BD59-A6C34878D82A}">
                    <a16:rowId xmlns:a16="http://schemas.microsoft.com/office/drawing/2014/main" val="1641035310"/>
                  </a:ext>
                </a:extLst>
              </a:tr>
              <a:tr h="460800">
                <a:tc>
                  <a:txBody>
                    <a:bodyPr/>
                    <a:lstStyle/>
                    <a:p>
                      <a:pPr marL="0" algn="ctr" defTabSz="1028700" rtl="0" eaLnBrk="1" latinLnBrk="0" hangingPunct="1">
                        <a:lnSpc>
                          <a:spcPct val="150000"/>
                        </a:lnSpc>
                        <a:spcAft>
                          <a:spcPts val="800"/>
                        </a:spcAft>
                      </a:pPr>
                      <a:r>
                        <a:rPr lang="en-IN" sz="2200" b="0" kern="1200" dirty="0">
                          <a:solidFill>
                            <a:srgbClr val="002060"/>
                          </a:solidFill>
                          <a:effectLst/>
                          <a:latin typeface="Arial" panose="020B0604020202020204" pitchFamily="34" charset="0"/>
                          <a:ea typeface="+mn-ea"/>
                          <a:cs typeface="Arial" panose="020B0604020202020204" pitchFamily="34" charset="0"/>
                        </a:rPr>
                        <a:t>INDIA VIX</a:t>
                      </a:r>
                    </a:p>
                  </a:txBody>
                  <a:tcPr marL="0" marR="0" marT="0" marB="0" anchor="ctr">
                    <a:solidFill>
                      <a:schemeClr val="bg1"/>
                    </a:solidFill>
                  </a:tcPr>
                </a:tc>
                <a:tc>
                  <a:txBody>
                    <a:bodyPr/>
                    <a:lstStyle/>
                    <a:p>
                      <a:pPr algn="ctr" fontAlgn="ctr"/>
                      <a:r>
                        <a:rPr lang="en-IN" sz="2200" b="1" i="0" u="none" strike="noStrike">
                          <a:solidFill>
                            <a:srgbClr val="003366"/>
                          </a:solidFill>
                          <a:effectLst/>
                          <a:latin typeface="Arial" panose="020B0604020202020204" pitchFamily="34" charset="0"/>
                        </a:rPr>
                        <a:t>16.57</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14.72</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15.64</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16.22</a:t>
                      </a:r>
                    </a:p>
                  </a:txBody>
                  <a:tcPr marL="9525" marR="9525" marT="9525" marB="0" anchor="ctr"/>
                </a:tc>
                <a:tc>
                  <a:txBody>
                    <a:bodyPr/>
                    <a:lstStyle/>
                    <a:p>
                      <a:pPr algn="ctr" fontAlgn="ctr"/>
                      <a:r>
                        <a:rPr lang="en-IN" sz="2200" b="1" i="0" u="none" strike="noStrike">
                          <a:solidFill>
                            <a:srgbClr val="003366"/>
                          </a:solidFill>
                          <a:effectLst/>
                          <a:latin typeface="Arial" panose="020B0604020202020204" pitchFamily="34" charset="0"/>
                        </a:rPr>
                        <a:t>17.14</a:t>
                      </a:r>
                    </a:p>
                  </a:txBody>
                  <a:tcPr marL="9525" marR="9525" marT="9525" marB="0" anchor="ctr"/>
                </a:tc>
                <a:tc>
                  <a:txBody>
                    <a:bodyPr/>
                    <a:lstStyle/>
                    <a:p>
                      <a:pPr algn="ctr" fontAlgn="ctr"/>
                      <a:r>
                        <a:rPr lang="en-IN" sz="2200" b="1" i="0" u="none" strike="noStrike" dirty="0">
                          <a:solidFill>
                            <a:srgbClr val="003366"/>
                          </a:solidFill>
                          <a:effectLst/>
                          <a:latin typeface="Arial" panose="020B0604020202020204" pitchFamily="34" charset="0"/>
                        </a:rPr>
                        <a:t>17.72</a:t>
                      </a:r>
                    </a:p>
                  </a:txBody>
                  <a:tcPr marL="9525" marR="9525" marT="9525" marB="0" anchor="ctr"/>
                </a:tc>
                <a:extLst>
                  <a:ext uri="{0D108BD9-81ED-4DB2-BD59-A6C34878D82A}">
                    <a16:rowId xmlns:a16="http://schemas.microsoft.com/office/drawing/2014/main" val="2678264492"/>
                  </a:ext>
                </a:extLst>
              </a:tr>
            </a:tbl>
          </a:graphicData>
        </a:graphic>
      </p:graphicFrame>
      <p:sp>
        <p:nvSpPr>
          <p:cNvPr id="9" name="TextBox 8">
            <a:extLst>
              <a:ext uri="{FF2B5EF4-FFF2-40B4-BE49-F238E27FC236}">
                <a16:creationId xmlns:a16="http://schemas.microsoft.com/office/drawing/2014/main" id="{B1E46F6A-E7F8-4BC8-9DDE-5B4C2F04C118}"/>
              </a:ext>
            </a:extLst>
          </p:cNvPr>
          <p:cNvSpPr txBox="1"/>
          <p:nvPr/>
        </p:nvSpPr>
        <p:spPr>
          <a:xfrm>
            <a:off x="-31755" y="10963876"/>
            <a:ext cx="10318752" cy="531935"/>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INDEX TREND ANALYSIS</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11" name="Table 10">
            <a:extLst>
              <a:ext uri="{FF2B5EF4-FFF2-40B4-BE49-F238E27FC236}">
                <a16:creationId xmlns:a16="http://schemas.microsoft.com/office/drawing/2014/main" id="{9E6233D6-819F-416E-99D2-B34BE9D35DC2}"/>
              </a:ext>
            </a:extLst>
          </p:cNvPr>
          <p:cNvGraphicFramePr>
            <a:graphicFrameLocks noGrp="1"/>
          </p:cNvGraphicFramePr>
          <p:nvPr>
            <p:extLst>
              <p:ext uri="{D42A27DB-BD31-4B8C-83A1-F6EECF244321}">
                <p14:modId xmlns:p14="http://schemas.microsoft.com/office/powerpoint/2010/main" val="515495072"/>
              </p:ext>
            </p:extLst>
          </p:nvPr>
        </p:nvGraphicFramePr>
        <p:xfrm>
          <a:off x="-12702" y="11437212"/>
          <a:ext cx="10255244" cy="4321830"/>
        </p:xfrm>
        <a:graphic>
          <a:graphicData uri="http://schemas.openxmlformats.org/drawingml/2006/table">
            <a:tbl>
              <a:tblPr firstRow="1" firstCol="1" bandRow="1">
                <a:tableStyleId>{5940675A-B579-460E-94D1-54222C63F5DA}</a:tableStyleId>
              </a:tblPr>
              <a:tblGrid>
                <a:gridCol w="3412833">
                  <a:extLst>
                    <a:ext uri="{9D8B030D-6E8A-4147-A177-3AD203B41FA5}">
                      <a16:colId xmlns:a16="http://schemas.microsoft.com/office/drawing/2014/main" val="149946793"/>
                    </a:ext>
                  </a:extLst>
                </a:gridCol>
                <a:gridCol w="2056342">
                  <a:extLst>
                    <a:ext uri="{9D8B030D-6E8A-4147-A177-3AD203B41FA5}">
                      <a16:colId xmlns:a16="http://schemas.microsoft.com/office/drawing/2014/main" val="58036692"/>
                    </a:ext>
                  </a:extLst>
                </a:gridCol>
                <a:gridCol w="2319103">
                  <a:extLst>
                    <a:ext uri="{9D8B030D-6E8A-4147-A177-3AD203B41FA5}">
                      <a16:colId xmlns:a16="http://schemas.microsoft.com/office/drawing/2014/main" val="4068730335"/>
                    </a:ext>
                  </a:extLst>
                </a:gridCol>
                <a:gridCol w="2466966">
                  <a:extLst>
                    <a:ext uri="{9D8B030D-6E8A-4147-A177-3AD203B41FA5}">
                      <a16:colId xmlns:a16="http://schemas.microsoft.com/office/drawing/2014/main" val="2494157005"/>
                    </a:ext>
                  </a:extLst>
                </a:gridCol>
              </a:tblGrid>
              <a:tr h="401862">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Index</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Daily</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Weekly</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tc>
                  <a:txBody>
                    <a:bodyPr/>
                    <a:lstStyle/>
                    <a:p>
                      <a:pPr algn="ctr">
                        <a:lnSpc>
                          <a:spcPct val="107000"/>
                        </a:lnSpc>
                        <a:spcAft>
                          <a:spcPts val="800"/>
                        </a:spcAft>
                      </a:pPr>
                      <a:r>
                        <a:rPr lang="en-IN" sz="2600" b="1" dirty="0">
                          <a:solidFill>
                            <a:schemeClr val="bg1"/>
                          </a:solidFill>
                          <a:effectLst/>
                          <a:latin typeface="Arial" panose="020B0604020202020204" pitchFamily="34" charset="0"/>
                          <a:cs typeface="Arial" panose="020B0604020202020204" pitchFamily="34" charset="0"/>
                        </a:rPr>
                        <a:t>Monthly</a:t>
                      </a:r>
                      <a:endParaRPr lang="en-IN" sz="2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5720" marR="45720" anchor="ctr">
                    <a:solidFill>
                      <a:srgbClr val="002060"/>
                    </a:solidFill>
                  </a:tcPr>
                </a:tc>
                <a:extLst>
                  <a:ext uri="{0D108BD9-81ED-4DB2-BD59-A6C34878D82A}">
                    <a16:rowId xmlns:a16="http://schemas.microsoft.com/office/drawing/2014/main" val="2313588857"/>
                  </a:ext>
                </a:extLst>
              </a:tr>
              <a:tr h="494745">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NIFTY</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a:ln>
                            <a:noFill/>
                          </a:ln>
                          <a:solidFill>
                            <a:srgbClr val="0033CC"/>
                          </a:solidFill>
                          <a:effectLst/>
                          <a:uLnTx/>
                          <a:uFillTx/>
                          <a:latin typeface="Arial"/>
                          <a:ea typeface="+mn-ea"/>
                          <a:cs typeface="+mn-cs"/>
                        </a:rPr>
                        <a:t>Neutral</a:t>
                      </a:r>
                      <a:endParaRPr kumimoji="0" lang="en-US" sz="2200" b="1" i="0" u="none" strike="noStrike" kern="1200" cap="none" spc="0" normalizeH="0" baseline="0" noProof="0" dirty="0">
                        <a:ln>
                          <a:noFill/>
                        </a:ln>
                        <a:solidFill>
                          <a:srgbClr val="0033CC"/>
                        </a:solidFill>
                        <a:effectLst/>
                        <a:uLnTx/>
                        <a:uFillTx/>
                        <a:latin typeface="Arial"/>
                        <a:ea typeface="+mn-ea"/>
                        <a:cs typeface="+mn-cs"/>
                      </a:endParaRP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algn="ctr"/>
                      <a:r>
                        <a:rPr lang="en-US" sz="2200" b="0" dirty="0">
                          <a:solidFill>
                            <a:srgbClr val="008000"/>
                          </a:solidFill>
                          <a:effectLst/>
                          <a:latin typeface="Arial" panose="020B0604020202020204" pitchFamily="34" charset="0"/>
                          <a:ea typeface="Times New Roman" panose="02020603050405020304" pitchFamily="18" charset="0"/>
                          <a:cs typeface="Arial" panose="020B0604020202020204" pitchFamily="34" charset="0"/>
                        </a:rPr>
                        <a:t>Buy</a:t>
                      </a:r>
                      <a:endParaRPr lang="en-IN" sz="2200" b="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2738395888"/>
                  </a:ext>
                </a:extLst>
              </a:tr>
              <a:tr h="492189">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SENSEX</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a:ln>
                            <a:noFill/>
                          </a:ln>
                          <a:solidFill>
                            <a:srgbClr val="0033CC"/>
                          </a:solidFill>
                          <a:effectLst/>
                          <a:uLnTx/>
                          <a:uFillTx/>
                          <a:latin typeface="Arial"/>
                          <a:ea typeface="+mn-ea"/>
                          <a:cs typeface="+mn-cs"/>
                        </a:rPr>
                        <a:t>Neutral</a:t>
                      </a:r>
                      <a:endParaRPr kumimoji="0" lang="en-US" sz="2200" b="1" i="0" u="none" strike="noStrike" kern="1200" cap="none" spc="0" normalizeH="0" baseline="0" noProof="0" dirty="0">
                        <a:ln>
                          <a:noFill/>
                        </a:ln>
                        <a:solidFill>
                          <a:srgbClr val="0033CC"/>
                        </a:solidFill>
                        <a:effectLst/>
                        <a:uLnTx/>
                        <a:uFillTx/>
                        <a:latin typeface="Arial"/>
                        <a:ea typeface="+mn-ea"/>
                        <a:cs typeface="+mn-cs"/>
                      </a:endParaRP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algn="ctr"/>
                      <a:r>
                        <a:rPr lang="en-US" sz="2200" b="0">
                          <a:solidFill>
                            <a:srgbClr val="008000"/>
                          </a:solidFill>
                          <a:effectLst/>
                          <a:latin typeface="Arial" panose="020B0604020202020204" pitchFamily="34" charset="0"/>
                          <a:ea typeface="Times New Roman" panose="02020603050405020304" pitchFamily="18" charset="0"/>
                          <a:cs typeface="Arial" panose="020B0604020202020204" pitchFamily="34" charset="0"/>
                        </a:rPr>
                        <a:t>Buy</a:t>
                      </a:r>
                      <a:endParaRPr lang="en-IN" sz="2200" b="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476482587"/>
                  </a:ext>
                </a:extLst>
              </a:tr>
              <a:tr h="492189">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NIFTY FUTURES</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algn="ctr"/>
                      <a:r>
                        <a:rPr lang="en-US" sz="2200" b="0" dirty="0">
                          <a:solidFill>
                            <a:srgbClr val="008000"/>
                          </a:solidFill>
                          <a:effectLst/>
                          <a:latin typeface="Arial" panose="020B0604020202020204" pitchFamily="34" charset="0"/>
                          <a:ea typeface="Times New Roman" panose="02020603050405020304" pitchFamily="18" charset="0"/>
                          <a:cs typeface="Arial" panose="020B0604020202020204" pitchFamily="34" charset="0"/>
                        </a:rPr>
                        <a:t>Buy</a:t>
                      </a:r>
                      <a:endParaRPr lang="en-IN" sz="2200" b="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3325607357"/>
                  </a:ext>
                </a:extLst>
              </a:tr>
              <a:tr h="492189">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BANK NIFTY</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FF0000"/>
                          </a:solidFill>
                          <a:effectLst/>
                          <a:uLnTx/>
                          <a:uFillTx/>
                          <a:latin typeface="Arial"/>
                          <a:ea typeface="+mn-ea"/>
                          <a:cs typeface="+mn-cs"/>
                        </a:rPr>
                        <a:t>Sell</a:t>
                      </a:r>
                      <a:endParaRPr kumimoji="0" lang="en-US" sz="2200" b="1" i="0" u="none" strike="noStrike" kern="1200" cap="none" spc="0" normalizeH="0" baseline="0" noProof="0" dirty="0">
                        <a:ln>
                          <a:noFill/>
                        </a:ln>
                        <a:solidFill>
                          <a:srgbClr val="0033CC"/>
                        </a:solidFill>
                        <a:effectLst/>
                        <a:uLnTx/>
                        <a:uFillTx/>
                        <a:latin typeface="Arial"/>
                        <a:ea typeface="+mn-ea"/>
                        <a:cs typeface="+mn-cs"/>
                      </a:endParaRP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extLst>
                  <a:ext uri="{0D108BD9-81ED-4DB2-BD59-A6C34878D82A}">
                    <a16:rowId xmlns:a16="http://schemas.microsoft.com/office/drawing/2014/main" val="799793873"/>
                  </a:ext>
                </a:extLst>
              </a:tr>
              <a:tr h="492189">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CNX IT	</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8000"/>
                          </a:solidFill>
                          <a:effectLst/>
                          <a:uLnTx/>
                          <a:uFillTx/>
                          <a:latin typeface="Arial" panose="020B0604020202020204" pitchFamily="34" charset="0"/>
                          <a:ea typeface="Times New Roman" panose="02020603050405020304" pitchFamily="18" charset="0"/>
                          <a:cs typeface="Arial" panose="020B0604020202020204" pitchFamily="34" charset="0"/>
                        </a:rPr>
                        <a:t>Buy</a:t>
                      </a:r>
                      <a:endParaRPr kumimoji="0" lang="en-IN" sz="2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8000"/>
                          </a:solidFill>
                          <a:effectLst/>
                          <a:uLnTx/>
                          <a:uFillTx/>
                          <a:latin typeface="Arial" panose="020B0604020202020204" pitchFamily="34" charset="0"/>
                          <a:ea typeface="Times New Roman" panose="02020603050405020304" pitchFamily="18" charset="0"/>
                          <a:cs typeface="Arial" panose="020B0604020202020204" pitchFamily="34" charset="0"/>
                        </a:rPr>
                        <a:t>Buy</a:t>
                      </a:r>
                      <a:endParaRPr kumimoji="0" lang="en-IN" sz="2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r>
                        <a:rPr lang="en-US" sz="2200" b="0">
                          <a:solidFill>
                            <a:srgbClr val="008000"/>
                          </a:solidFill>
                          <a:effectLst/>
                          <a:latin typeface="Arial" panose="020B0604020202020204" pitchFamily="34" charset="0"/>
                          <a:ea typeface="Times New Roman" panose="02020603050405020304" pitchFamily="18" charset="0"/>
                          <a:cs typeface="Arial" panose="020B0604020202020204" pitchFamily="34" charset="0"/>
                        </a:rPr>
                        <a:t>Buy</a:t>
                      </a:r>
                      <a:endParaRPr lang="en-IN" sz="2200" b="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1199746363"/>
                  </a:ext>
                </a:extLst>
              </a:tr>
              <a:tr h="492189">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CNX MIDCAP</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a:ln>
                            <a:noFill/>
                          </a:ln>
                          <a:solidFill>
                            <a:srgbClr val="0033CC"/>
                          </a:solidFill>
                          <a:effectLst/>
                          <a:uLnTx/>
                          <a:uFillTx/>
                          <a:latin typeface="Arial"/>
                          <a:ea typeface="+mn-ea"/>
                          <a:cs typeface="+mn-cs"/>
                        </a:rPr>
                        <a:t>Neutral</a:t>
                      </a:r>
                      <a:endParaRPr kumimoji="0" lang="en-US" sz="2200" b="1" i="0" u="none" strike="noStrike" kern="1200" cap="none" spc="0" normalizeH="0" baseline="0" noProof="0" dirty="0">
                        <a:ln>
                          <a:noFill/>
                        </a:ln>
                        <a:solidFill>
                          <a:srgbClr val="0033CC"/>
                        </a:solidFill>
                        <a:effectLst/>
                        <a:uLnTx/>
                        <a:uFillTx/>
                        <a:latin typeface="Arial"/>
                        <a:ea typeface="+mn-ea"/>
                        <a:cs typeface="+mn-cs"/>
                      </a:endParaRPr>
                    </a:p>
                  </a:txBody>
                  <a:tcPr marL="0" marR="0" marT="0" marB="0" anchor="ctr"/>
                </a:tc>
                <a:tc>
                  <a:txBody>
                    <a:bodyPr/>
                    <a:lstStyle/>
                    <a:p>
                      <a:pPr algn="ctr"/>
                      <a:r>
                        <a:rPr lang="en-US" sz="2200" b="0" dirty="0">
                          <a:solidFill>
                            <a:srgbClr val="008000"/>
                          </a:solidFill>
                          <a:effectLst/>
                          <a:latin typeface="Arial" panose="020B0604020202020204" pitchFamily="34" charset="0"/>
                          <a:ea typeface="Times New Roman" panose="02020603050405020304" pitchFamily="18" charset="0"/>
                          <a:cs typeface="Arial" panose="020B0604020202020204" pitchFamily="34" charset="0"/>
                        </a:rPr>
                        <a:t>Buy</a:t>
                      </a:r>
                      <a:endParaRPr lang="en-IN" sz="2200" b="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2878660415"/>
                  </a:ext>
                </a:extLst>
              </a:tr>
              <a:tr h="426634">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CNX SMALLCAP</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8000"/>
                          </a:solidFill>
                          <a:effectLst/>
                          <a:uLnTx/>
                          <a:uFillTx/>
                          <a:latin typeface="Arial" panose="020B0604020202020204" pitchFamily="34" charset="0"/>
                          <a:ea typeface="Times New Roman" panose="02020603050405020304" pitchFamily="18" charset="0"/>
                          <a:cs typeface="Arial" panose="020B0604020202020204" pitchFamily="34" charset="0"/>
                        </a:rPr>
                        <a:t>Buy</a:t>
                      </a:r>
                      <a:endParaRPr kumimoji="0" lang="en-IN" sz="22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algn="ctr"/>
                      <a:r>
                        <a:rPr lang="en-US" sz="2200" b="0" dirty="0">
                          <a:solidFill>
                            <a:srgbClr val="008000"/>
                          </a:solidFill>
                          <a:effectLst/>
                          <a:latin typeface="Arial" panose="020B0604020202020204" pitchFamily="34" charset="0"/>
                          <a:ea typeface="Times New Roman" panose="02020603050405020304" pitchFamily="18" charset="0"/>
                          <a:cs typeface="Arial" panose="020B0604020202020204" pitchFamily="34" charset="0"/>
                        </a:rPr>
                        <a:t>Buy</a:t>
                      </a:r>
                      <a:endParaRPr lang="en-IN" sz="2200" b="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a16="http://schemas.microsoft.com/office/drawing/2014/main" val="1641035310"/>
                  </a:ext>
                </a:extLst>
              </a:tr>
              <a:tr h="150032">
                <a:tc>
                  <a:txBody>
                    <a:bodyPr/>
                    <a:lstStyle/>
                    <a:p>
                      <a:pPr algn="ctr">
                        <a:lnSpc>
                          <a:spcPct val="150000"/>
                        </a:lnSpc>
                        <a:spcAft>
                          <a:spcPts val="800"/>
                        </a:spcAft>
                      </a:pPr>
                      <a:r>
                        <a:rPr lang="en-IN" sz="2200" b="0" dirty="0">
                          <a:solidFill>
                            <a:srgbClr val="002060"/>
                          </a:solidFill>
                          <a:effectLst/>
                          <a:latin typeface="Arial" panose="020B0604020202020204" pitchFamily="34" charset="0"/>
                          <a:cs typeface="Arial" panose="020B0604020202020204" pitchFamily="34" charset="0"/>
                        </a:rPr>
                        <a:t>INDIA VIX</a:t>
                      </a:r>
                      <a:endParaRPr lang="en-IN" sz="2200" b="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solidFill>
                      <a:schemeClr val="bg1"/>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33CC"/>
                          </a:solidFill>
                          <a:effectLst/>
                          <a:uLnTx/>
                          <a:uFillTx/>
                          <a:latin typeface="Arial"/>
                          <a:ea typeface="+mn-ea"/>
                          <a:cs typeface="+mn-cs"/>
                        </a:rPr>
                        <a:t>Neutral</a:t>
                      </a:r>
                    </a:p>
                  </a:txBody>
                  <a:tcPr marL="0" marR="0" marT="0" marB="0" anchor="ct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lang="en-US" sz="2200" b="1" i="0" u="none" strike="noStrike" dirty="0">
                          <a:solidFill>
                            <a:srgbClr val="0033CC"/>
                          </a:solidFill>
                          <a:effectLst/>
                          <a:latin typeface="Arial"/>
                        </a:rPr>
                        <a:t>Neutral</a:t>
                      </a:r>
                    </a:p>
                  </a:txBody>
                  <a:tcPr marL="0" marR="0" marT="0" marB="0" anchor="ctr"/>
                </a:tc>
                <a:extLst>
                  <a:ext uri="{0D108BD9-81ED-4DB2-BD59-A6C34878D82A}">
                    <a16:rowId xmlns:a16="http://schemas.microsoft.com/office/drawing/2014/main" val="2678264492"/>
                  </a:ext>
                </a:extLst>
              </a:tr>
            </a:tbl>
          </a:graphicData>
        </a:graphic>
      </p:graphicFrame>
      <p:sp>
        <p:nvSpPr>
          <p:cNvPr id="13" name="TextBox 12">
            <a:extLst>
              <a:ext uri="{FF2B5EF4-FFF2-40B4-BE49-F238E27FC236}">
                <a16:creationId xmlns:a16="http://schemas.microsoft.com/office/drawing/2014/main" id="{397057FF-9AAA-43EC-BF5E-20FF11050560}"/>
              </a:ext>
            </a:extLst>
          </p:cNvPr>
          <p:cNvSpPr txBox="1"/>
          <p:nvPr/>
        </p:nvSpPr>
        <p:spPr>
          <a:xfrm>
            <a:off x="-22226" y="16196539"/>
            <a:ext cx="10318752" cy="531935"/>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SECURITIES BAN IN F&amp;O TRADES FOR 31-12-2021</a:t>
            </a:r>
            <a:endParaRPr lang="en-IN" sz="2800" b="1" dirty="0">
              <a:solidFill>
                <a:srgbClr val="002060"/>
              </a:solidFill>
              <a:latin typeface="Arial" panose="020B0604020202020204" pitchFamily="34" charset="0"/>
              <a:cs typeface="Arial" panose="020B0604020202020204" pitchFamily="34" charset="0"/>
            </a:endParaRPr>
          </a:p>
        </p:txBody>
      </p:sp>
      <p:graphicFrame>
        <p:nvGraphicFramePr>
          <p:cNvPr id="3" name="Table 3">
            <a:extLst>
              <a:ext uri="{FF2B5EF4-FFF2-40B4-BE49-F238E27FC236}">
                <a16:creationId xmlns:a16="http://schemas.microsoft.com/office/drawing/2014/main" id="{4B993A33-9F3F-44CE-B4E9-E7AE2B7E957A}"/>
              </a:ext>
            </a:extLst>
          </p:cNvPr>
          <p:cNvGraphicFramePr>
            <a:graphicFrameLocks noGrp="1"/>
          </p:cNvGraphicFramePr>
          <p:nvPr>
            <p:extLst>
              <p:ext uri="{D42A27DB-BD31-4B8C-83A1-F6EECF244321}">
                <p14:modId xmlns:p14="http://schemas.microsoft.com/office/powerpoint/2010/main" val="2636407973"/>
              </p:ext>
            </p:extLst>
          </p:nvPr>
        </p:nvGraphicFramePr>
        <p:xfrm>
          <a:off x="15876" y="16790994"/>
          <a:ext cx="10318750" cy="1144524"/>
        </p:xfrm>
        <a:graphic>
          <a:graphicData uri="http://schemas.openxmlformats.org/drawingml/2006/table">
            <a:tbl>
              <a:tblPr firstRow="1" bandRow="1">
                <a:tableStyleId>{5940675A-B579-460E-94D1-54222C63F5DA}</a:tableStyleId>
              </a:tblPr>
              <a:tblGrid>
                <a:gridCol w="10318750">
                  <a:extLst>
                    <a:ext uri="{9D8B030D-6E8A-4147-A177-3AD203B41FA5}">
                      <a16:colId xmlns:a16="http://schemas.microsoft.com/office/drawing/2014/main" val="1489043745"/>
                    </a:ext>
                  </a:extLst>
                </a:gridCol>
              </a:tblGrid>
              <a:tr h="170591">
                <a:tc>
                  <a:txBody>
                    <a:bodyPr/>
                    <a:lstStyle/>
                    <a:p>
                      <a:pPr marL="0" algn="ctr" defTabSz="1028700" rtl="0" eaLnBrk="1" latinLnBrk="0" hangingPunct="1">
                        <a:lnSpc>
                          <a:spcPct val="150000"/>
                        </a:lnSpc>
                        <a:spcAft>
                          <a:spcPts val="800"/>
                        </a:spcAft>
                      </a:pPr>
                      <a:r>
                        <a:rPr lang="en-US" sz="2400" b="1" kern="1200" dirty="0">
                          <a:solidFill>
                            <a:srgbClr val="002060"/>
                          </a:solidFill>
                          <a:effectLst/>
                          <a:latin typeface="Arial" panose="020B0604020202020204" pitchFamily="34" charset="0"/>
                          <a:ea typeface="+mn-ea"/>
                          <a:cs typeface="Arial" panose="020B0604020202020204" pitchFamily="34" charset="0"/>
                        </a:rPr>
                        <a:t>NIL</a:t>
                      </a:r>
                    </a:p>
                  </a:txBody>
                  <a:tcPr/>
                </a:tc>
                <a:extLst>
                  <a:ext uri="{0D108BD9-81ED-4DB2-BD59-A6C34878D82A}">
                    <a16:rowId xmlns:a16="http://schemas.microsoft.com/office/drawing/2014/main" val="4172668131"/>
                  </a:ext>
                </a:extLst>
              </a:tr>
              <a:tr h="170591">
                <a:tc>
                  <a:txBody>
                    <a:bodyPr/>
                    <a:lstStyle/>
                    <a:p>
                      <a:pPr marL="0" algn="ctr" defTabSz="1028700" rtl="0" eaLnBrk="1" latinLnBrk="0" hangingPunct="1">
                        <a:lnSpc>
                          <a:spcPct val="150000"/>
                        </a:lnSpc>
                        <a:spcAft>
                          <a:spcPts val="800"/>
                        </a:spcAft>
                      </a:pPr>
                      <a:endParaRPr lang="en-US" sz="2400" b="1" kern="1200" dirty="0">
                        <a:solidFill>
                          <a:srgbClr val="002060"/>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998293477"/>
                  </a:ext>
                </a:extLst>
              </a:tr>
            </a:tbl>
          </a:graphicData>
        </a:graphic>
      </p:graphicFrame>
    </p:spTree>
    <p:extLst>
      <p:ext uri="{BB962C8B-B14F-4D97-AF65-F5344CB8AC3E}">
        <p14:creationId xmlns:p14="http://schemas.microsoft.com/office/powerpoint/2010/main" val="2739224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3211704351"/>
              </p:ext>
            </p:extLst>
          </p:nvPr>
        </p:nvGraphicFramePr>
        <p:xfrm>
          <a:off x="0" y="0"/>
          <a:ext cx="10287000" cy="1012368"/>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1012368">
                <a:tc>
                  <a:txBody>
                    <a:bodyPr/>
                    <a:lstStyle/>
                    <a:p>
                      <a:pPr algn="ctr"/>
                      <a:r>
                        <a:rPr lang="en-US" sz="4000" dirty="0">
                          <a:latin typeface="Century Gothic" panose="020B0502020202020204" pitchFamily="34" charset="0"/>
                        </a:rPr>
                        <a:t>TECHNICAL VIEWS</a:t>
                      </a:r>
                      <a:endParaRPr lang="en-IN" sz="40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1386560"/>
            <a:ext cx="5105200" cy="1706721"/>
          </a:xfrm>
          <a:prstGeom prst="rect">
            <a:avLst/>
          </a:prstGeom>
          <a:ln>
            <a:noFill/>
          </a:ln>
          <a:effectLst>
            <a:outerShdw blurRad="292100" dist="139700" dir="2700000" algn="tl" rotWithShape="0">
              <a:srgbClr val="333333">
                <a:alpha val="65000"/>
              </a:srgbClr>
            </a:outerShdw>
          </a:effectLst>
        </p:spPr>
      </p:pic>
      <p:sp>
        <p:nvSpPr>
          <p:cNvPr id="20" name="TextBox 19">
            <a:extLst>
              <a:ext uri="{FF2B5EF4-FFF2-40B4-BE49-F238E27FC236}">
                <a16:creationId xmlns:a16="http://schemas.microsoft.com/office/drawing/2014/main" id="{4ADA7B8E-657E-436D-A7F0-3895AB4E3133}"/>
              </a:ext>
            </a:extLst>
          </p:cNvPr>
          <p:cNvSpPr txBox="1"/>
          <p:nvPr/>
        </p:nvSpPr>
        <p:spPr>
          <a:xfrm>
            <a:off x="-12702" y="3543948"/>
            <a:ext cx="10287002" cy="492443"/>
          </a:xfrm>
          <a:prstGeom prst="rect">
            <a:avLst/>
          </a:prstGeom>
          <a:solidFill>
            <a:srgbClr val="002060"/>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600" b="1" dirty="0">
                <a:solidFill>
                  <a:schemeClr val="bg1"/>
                </a:solidFill>
                <a:latin typeface="Arial" panose="020B0604020202020204" pitchFamily="34" charset="0"/>
                <a:cs typeface="Arial" panose="020B0604020202020204" pitchFamily="34" charset="0"/>
              </a:rPr>
              <a:t>NIFTY</a:t>
            </a:r>
            <a:endParaRPr lang="en-IN" sz="2600" b="1" dirty="0">
              <a:solidFill>
                <a:schemeClr val="bg1"/>
              </a:solidFill>
              <a:latin typeface="Arial" panose="020B0604020202020204" pitchFamily="34" charset="0"/>
              <a:cs typeface="Arial" panose="020B0604020202020204" pitchFamily="34" charset="0"/>
            </a:endParaRPr>
          </a:p>
        </p:txBody>
      </p:sp>
      <p:sp>
        <p:nvSpPr>
          <p:cNvPr id="31" name="Text Box 4">
            <a:extLst>
              <a:ext uri="{FF2B5EF4-FFF2-40B4-BE49-F238E27FC236}">
                <a16:creationId xmlns:a16="http://schemas.microsoft.com/office/drawing/2014/main" id="{B62F2065-E886-4D60-9ED0-AEC888541CFD}"/>
              </a:ext>
            </a:extLst>
          </p:cNvPr>
          <p:cNvSpPr txBox="1"/>
          <p:nvPr/>
        </p:nvSpPr>
        <p:spPr>
          <a:xfrm>
            <a:off x="16507" y="12383799"/>
            <a:ext cx="10299702" cy="1356263"/>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just">
              <a:lnSpc>
                <a:spcPct val="115000"/>
              </a:lnSpc>
              <a:buFont typeface="Symbol" panose="05050102010706020507" pitchFamily="18" charset="2"/>
              <a:buChar char=""/>
            </a:pP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Nifty Cash </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 17,203.95 (-0.06)</a:t>
            </a:r>
          </a:p>
          <a:p>
            <a:pPr marL="342900" lvl="0" indent="-342900" algn="just">
              <a:lnSpc>
                <a:spcPct val="115000"/>
              </a:lnSpc>
              <a:buFont typeface="Symbol" panose="05050102010706020507" pitchFamily="18" charset="2"/>
              <a:buChar char=""/>
            </a:pP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Resistance levels </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 17,270 </a:t>
            </a: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and</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 17,390</a:t>
            </a:r>
          </a:p>
          <a:p>
            <a:pPr marL="342900" lvl="0" indent="-342900" algn="just">
              <a:lnSpc>
                <a:spcPct val="115000"/>
              </a:lnSpc>
              <a:buFont typeface="Symbol" panose="05050102010706020507" pitchFamily="18" charset="2"/>
              <a:buChar char=""/>
            </a:pP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Support levels </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 17,180 </a:t>
            </a: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and</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 17,080</a:t>
            </a:r>
            <a:endParaRPr lang="en-IN" sz="26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800"/>
              </a:spcAft>
            </a:pPr>
            <a:r>
              <a:rPr lang="en-IN" sz="3000" dirty="0">
                <a:solidFill>
                  <a:srgbClr val="FFFF00"/>
                </a:solidFill>
                <a:effectLst/>
                <a:latin typeface="Century Gothic" panose="020B0502020202020204" pitchFamily="34" charset="0"/>
                <a:ea typeface="Calibri" panose="020F0502020204030204" pitchFamily="34" charset="0"/>
                <a:cs typeface="Arial" panose="020B0604020202020204" pitchFamily="34" charset="0"/>
              </a:rPr>
              <a:t> </a:t>
            </a:r>
            <a:endPar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IN" sz="3000" dirty="0">
                <a:solidFill>
                  <a:srgbClr val="FFFF00"/>
                </a:solidFill>
                <a:effectLst/>
                <a:latin typeface="Century Gothic" panose="020B0502020202020204" pitchFamily="34" charset="0"/>
                <a:ea typeface="Calibri" panose="020F0502020204030204" pitchFamily="34" charset="0"/>
                <a:cs typeface="Arial" panose="020B0604020202020204" pitchFamily="34" charset="0"/>
              </a:rPr>
              <a:t> </a:t>
            </a:r>
            <a:endPar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IN" sz="3000" dirty="0">
                <a:solidFill>
                  <a:srgbClr val="FFFF00"/>
                </a:solidFill>
                <a:effectLst/>
                <a:latin typeface="Century Gothic" panose="020B0502020202020204" pitchFamily="34" charset="0"/>
                <a:ea typeface="Calibri" panose="020F0502020204030204" pitchFamily="34" charset="0"/>
                <a:cs typeface="Arial" panose="020B0604020202020204" pitchFamily="34" charset="0"/>
              </a:rPr>
              <a:t> </a:t>
            </a:r>
            <a:endPar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2" name="TextBox 31">
            <a:extLst>
              <a:ext uri="{FF2B5EF4-FFF2-40B4-BE49-F238E27FC236}">
                <a16:creationId xmlns:a16="http://schemas.microsoft.com/office/drawing/2014/main" id="{D9553D24-39C8-4F60-B442-1533E76F5D5B}"/>
              </a:ext>
            </a:extLst>
          </p:cNvPr>
          <p:cNvSpPr txBox="1"/>
          <p:nvPr/>
        </p:nvSpPr>
        <p:spPr>
          <a:xfrm>
            <a:off x="-12702" y="17918668"/>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
        <p:nvSpPr>
          <p:cNvPr id="12" name="TextBox 11">
            <a:extLst>
              <a:ext uri="{FF2B5EF4-FFF2-40B4-BE49-F238E27FC236}">
                <a16:creationId xmlns:a16="http://schemas.microsoft.com/office/drawing/2014/main" id="{3D608BFD-3249-4AE0-A35E-417C158CDA04}"/>
              </a:ext>
            </a:extLst>
          </p:cNvPr>
          <p:cNvSpPr txBox="1"/>
          <p:nvPr/>
        </p:nvSpPr>
        <p:spPr>
          <a:xfrm>
            <a:off x="-12702" y="4680268"/>
            <a:ext cx="10328911" cy="6972470"/>
          </a:xfrm>
          <a:prstGeom prst="rect">
            <a:avLst/>
          </a:prstGeom>
          <a:noFill/>
          <a:ln>
            <a:solidFill>
              <a:srgbClr val="0070C0"/>
            </a:solidFill>
          </a:ln>
        </p:spPr>
        <p:txBody>
          <a:bodyPr wrap="square" rtlCol="0">
            <a:spAutoFit/>
          </a:bodyPr>
          <a:lstStyle/>
          <a:p>
            <a:endParaRPr lang="en-IN" dirty="0"/>
          </a:p>
        </p:txBody>
      </p:sp>
      <p:pic>
        <p:nvPicPr>
          <p:cNvPr id="4" name="Picture 3" descr="Chart, histogram&#10;&#10;Description automatically generated">
            <a:extLst>
              <a:ext uri="{FF2B5EF4-FFF2-40B4-BE49-F238E27FC236}">
                <a16:creationId xmlns:a16="http://schemas.microsoft.com/office/drawing/2014/main" id="{4299FFD7-2423-4E43-941D-AB0414A440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47938"/>
            <a:ext cx="10287000" cy="6972470"/>
          </a:xfrm>
          <a:prstGeom prst="rect">
            <a:avLst/>
          </a:prstGeom>
        </p:spPr>
      </p:pic>
    </p:spTree>
    <p:extLst>
      <p:ext uri="{BB962C8B-B14F-4D97-AF65-F5344CB8AC3E}">
        <p14:creationId xmlns:p14="http://schemas.microsoft.com/office/powerpoint/2010/main" val="291639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3698848180"/>
              </p:ext>
            </p:extLst>
          </p:nvPr>
        </p:nvGraphicFramePr>
        <p:xfrm>
          <a:off x="0" y="-1"/>
          <a:ext cx="10287000" cy="827759"/>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827759">
                <a:tc>
                  <a:txBody>
                    <a:bodyPr/>
                    <a:lstStyle/>
                    <a:p>
                      <a:pPr algn="ctr"/>
                      <a:r>
                        <a:rPr lang="en-US" sz="3200" dirty="0">
                          <a:latin typeface="Century Gothic" panose="020B0502020202020204" pitchFamily="34" charset="0"/>
                        </a:rPr>
                        <a:t>TECHNICAL VIEWS</a:t>
                      </a:r>
                      <a:endParaRPr lang="en-IN" sz="32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1051076"/>
            <a:ext cx="5105200" cy="1706721"/>
          </a:xfrm>
          <a:prstGeom prst="rect">
            <a:avLst/>
          </a:prstGeom>
          <a:ln>
            <a:noFill/>
          </a:ln>
          <a:effectLst>
            <a:outerShdw blurRad="292100" dist="139700" dir="2700000" algn="tl" rotWithShape="0">
              <a:srgbClr val="333333">
                <a:alpha val="65000"/>
              </a:srgbClr>
            </a:outerShdw>
          </a:effectLst>
        </p:spPr>
      </p:pic>
      <p:sp>
        <p:nvSpPr>
          <p:cNvPr id="32" name="TextBox 31">
            <a:extLst>
              <a:ext uri="{FF2B5EF4-FFF2-40B4-BE49-F238E27FC236}">
                <a16:creationId xmlns:a16="http://schemas.microsoft.com/office/drawing/2014/main" id="{D9553D24-39C8-4F60-B442-1533E76F5D5B}"/>
              </a:ext>
            </a:extLst>
          </p:cNvPr>
          <p:cNvSpPr txBox="1"/>
          <p:nvPr/>
        </p:nvSpPr>
        <p:spPr>
          <a:xfrm>
            <a:off x="-6" y="17929235"/>
            <a:ext cx="10286997"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
        <p:nvSpPr>
          <p:cNvPr id="13" name="TextBox 12">
            <a:extLst>
              <a:ext uri="{FF2B5EF4-FFF2-40B4-BE49-F238E27FC236}">
                <a16:creationId xmlns:a16="http://schemas.microsoft.com/office/drawing/2014/main" id="{8B2C2AB0-86DF-45B3-B223-793C6FAA9683}"/>
              </a:ext>
            </a:extLst>
          </p:cNvPr>
          <p:cNvSpPr txBox="1"/>
          <p:nvPr/>
        </p:nvSpPr>
        <p:spPr>
          <a:xfrm>
            <a:off x="-5" y="3322139"/>
            <a:ext cx="10287002" cy="492443"/>
          </a:xfrm>
          <a:prstGeom prst="rect">
            <a:avLst/>
          </a:prstGeom>
          <a:solidFill>
            <a:srgbClr val="002060"/>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600" b="1" dirty="0">
                <a:solidFill>
                  <a:schemeClr val="bg1"/>
                </a:solidFill>
                <a:latin typeface="Arial" panose="020B0604020202020204" pitchFamily="34" charset="0"/>
                <a:cs typeface="Arial" panose="020B0604020202020204" pitchFamily="34" charset="0"/>
              </a:rPr>
              <a:t>NIFTY FUTURES</a:t>
            </a:r>
            <a:endParaRPr lang="en-IN" sz="2600" b="1" dirty="0">
              <a:solidFill>
                <a:schemeClr val="bg1"/>
              </a:solidFill>
              <a:latin typeface="Arial" panose="020B0604020202020204" pitchFamily="34" charset="0"/>
              <a:cs typeface="Arial" panose="020B0604020202020204" pitchFamily="34" charset="0"/>
            </a:endParaRPr>
          </a:p>
        </p:txBody>
      </p:sp>
      <p:graphicFrame>
        <p:nvGraphicFramePr>
          <p:cNvPr id="8" name="Chart 7">
            <a:extLst>
              <a:ext uri="{FF2B5EF4-FFF2-40B4-BE49-F238E27FC236}">
                <a16:creationId xmlns:a16="http://schemas.microsoft.com/office/drawing/2014/main" id="{10849F06-31F0-4E15-802B-6BD4EC1D0A68}"/>
              </a:ext>
            </a:extLst>
          </p:cNvPr>
          <p:cNvGraphicFramePr>
            <a:graphicFrameLocks/>
          </p:cNvGraphicFramePr>
          <p:nvPr>
            <p:extLst>
              <p:ext uri="{D42A27DB-BD31-4B8C-83A1-F6EECF244321}">
                <p14:modId xmlns:p14="http://schemas.microsoft.com/office/powerpoint/2010/main" val="1354306601"/>
              </p:ext>
            </p:extLst>
          </p:nvPr>
        </p:nvGraphicFramePr>
        <p:xfrm>
          <a:off x="168441" y="3322139"/>
          <a:ext cx="10118549" cy="82522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86127C71-6F73-43B0-AD65-140220E35AC5}"/>
              </a:ext>
            </a:extLst>
          </p:cNvPr>
          <p:cNvGraphicFramePr>
            <a:graphicFrameLocks/>
          </p:cNvGraphicFramePr>
          <p:nvPr>
            <p:extLst>
              <p:ext uri="{D42A27DB-BD31-4B8C-83A1-F6EECF244321}">
                <p14:modId xmlns:p14="http://schemas.microsoft.com/office/powerpoint/2010/main" val="1396997980"/>
              </p:ext>
            </p:extLst>
          </p:nvPr>
        </p:nvGraphicFramePr>
        <p:xfrm>
          <a:off x="0" y="10517022"/>
          <a:ext cx="9673389" cy="868537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23703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extLst>
              <p:ext uri="{D42A27DB-BD31-4B8C-83A1-F6EECF244321}">
                <p14:modId xmlns:p14="http://schemas.microsoft.com/office/powerpoint/2010/main" val="4078508992"/>
              </p:ext>
            </p:extLst>
          </p:nvPr>
        </p:nvGraphicFramePr>
        <p:xfrm>
          <a:off x="0" y="-1"/>
          <a:ext cx="10287000" cy="827759"/>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827759">
                <a:tc>
                  <a:txBody>
                    <a:bodyPr/>
                    <a:lstStyle/>
                    <a:p>
                      <a:pPr algn="ctr"/>
                      <a:r>
                        <a:rPr lang="en-US" sz="3200" dirty="0">
                          <a:latin typeface="Century Gothic" panose="020B0502020202020204" pitchFamily="34" charset="0"/>
                        </a:rPr>
                        <a:t>TECHNICAL VIEWS</a:t>
                      </a:r>
                      <a:endParaRPr lang="en-IN" sz="32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1051076"/>
            <a:ext cx="5105200" cy="1706721"/>
          </a:xfrm>
          <a:prstGeom prst="rect">
            <a:avLst/>
          </a:prstGeom>
          <a:ln>
            <a:noFill/>
          </a:ln>
          <a:effectLst>
            <a:outerShdw blurRad="292100" dist="139700" dir="2700000" algn="tl" rotWithShape="0">
              <a:srgbClr val="333333">
                <a:alpha val="65000"/>
              </a:srgbClr>
            </a:outerShdw>
          </a:effectLst>
        </p:spPr>
      </p:pic>
      <p:sp>
        <p:nvSpPr>
          <p:cNvPr id="32" name="TextBox 31">
            <a:extLst>
              <a:ext uri="{FF2B5EF4-FFF2-40B4-BE49-F238E27FC236}">
                <a16:creationId xmlns:a16="http://schemas.microsoft.com/office/drawing/2014/main" id="{D9553D24-39C8-4F60-B442-1533E76F5D5B}"/>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
        <p:nvSpPr>
          <p:cNvPr id="8" name="TextBox 7">
            <a:extLst>
              <a:ext uri="{FF2B5EF4-FFF2-40B4-BE49-F238E27FC236}">
                <a16:creationId xmlns:a16="http://schemas.microsoft.com/office/drawing/2014/main" id="{C6FA6135-3783-4DF0-8CCD-7D38E9E72736}"/>
              </a:ext>
            </a:extLst>
          </p:cNvPr>
          <p:cNvSpPr txBox="1"/>
          <p:nvPr/>
        </p:nvSpPr>
        <p:spPr>
          <a:xfrm>
            <a:off x="-5" y="3322139"/>
            <a:ext cx="10287002" cy="492443"/>
          </a:xfrm>
          <a:prstGeom prst="rect">
            <a:avLst/>
          </a:prstGeom>
          <a:solidFill>
            <a:srgbClr val="002060"/>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600" b="1" dirty="0">
                <a:solidFill>
                  <a:schemeClr val="bg1"/>
                </a:solidFill>
                <a:latin typeface="Arial" panose="020B0604020202020204" pitchFamily="34" charset="0"/>
                <a:cs typeface="Arial" panose="020B0604020202020204" pitchFamily="34" charset="0"/>
              </a:rPr>
              <a:t>BANK NIFTY FUTURES</a:t>
            </a:r>
            <a:endParaRPr lang="en-IN" sz="2600" b="1" dirty="0">
              <a:solidFill>
                <a:schemeClr val="bg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B1AD3649-E593-40FF-BA76-1FD15D7CCF78}"/>
              </a:ext>
            </a:extLst>
          </p:cNvPr>
          <p:cNvSpPr/>
          <p:nvPr/>
        </p:nvSpPr>
        <p:spPr>
          <a:xfrm>
            <a:off x="14489723" y="16341969"/>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13" name="Chart 12">
            <a:extLst>
              <a:ext uri="{FF2B5EF4-FFF2-40B4-BE49-F238E27FC236}">
                <a16:creationId xmlns:a16="http://schemas.microsoft.com/office/drawing/2014/main" id="{A2CB4638-55EB-4CDA-88B3-C243A7AF9399}"/>
              </a:ext>
            </a:extLst>
          </p:cNvPr>
          <p:cNvGraphicFramePr>
            <a:graphicFrameLocks/>
          </p:cNvGraphicFramePr>
          <p:nvPr>
            <p:extLst>
              <p:ext uri="{D42A27DB-BD31-4B8C-83A1-F6EECF244321}">
                <p14:modId xmlns:p14="http://schemas.microsoft.com/office/powerpoint/2010/main" val="2671428505"/>
              </p:ext>
            </p:extLst>
          </p:nvPr>
        </p:nvGraphicFramePr>
        <p:xfrm>
          <a:off x="-4" y="3814583"/>
          <a:ext cx="10287002" cy="77513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5FC60713-BEC5-4F3B-AFD3-9F88C6E4F87D}"/>
              </a:ext>
            </a:extLst>
          </p:cNvPr>
          <p:cNvGraphicFramePr>
            <a:graphicFrameLocks/>
          </p:cNvGraphicFramePr>
          <p:nvPr>
            <p:extLst>
              <p:ext uri="{D42A27DB-BD31-4B8C-83A1-F6EECF244321}">
                <p14:modId xmlns:p14="http://schemas.microsoft.com/office/powerpoint/2010/main" val="543473199"/>
              </p:ext>
            </p:extLst>
          </p:nvPr>
        </p:nvGraphicFramePr>
        <p:xfrm>
          <a:off x="-222421" y="10524249"/>
          <a:ext cx="9924952" cy="83852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37317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90E4790-7FB5-4E5C-BD8E-7223787617DA}"/>
              </a:ext>
            </a:extLst>
          </p:cNvPr>
          <p:cNvGraphicFramePr>
            <a:graphicFrameLocks noGrp="1"/>
          </p:cNvGraphicFramePr>
          <p:nvPr/>
        </p:nvGraphicFramePr>
        <p:xfrm>
          <a:off x="0" y="-1"/>
          <a:ext cx="10287000" cy="827759"/>
        </p:xfrm>
        <a:graphic>
          <a:graphicData uri="http://schemas.openxmlformats.org/drawingml/2006/table">
            <a:tbl>
              <a:tblPr firstRow="1" bandRow="1">
                <a:tableStyleId>{5C22544A-7EE6-4342-B048-85BDC9FD1C3A}</a:tableStyleId>
              </a:tblPr>
              <a:tblGrid>
                <a:gridCol w="10287000">
                  <a:extLst>
                    <a:ext uri="{9D8B030D-6E8A-4147-A177-3AD203B41FA5}">
                      <a16:colId xmlns:a16="http://schemas.microsoft.com/office/drawing/2014/main" val="3384993141"/>
                    </a:ext>
                  </a:extLst>
                </a:gridCol>
              </a:tblGrid>
              <a:tr h="827759">
                <a:tc>
                  <a:txBody>
                    <a:bodyPr/>
                    <a:lstStyle/>
                    <a:p>
                      <a:pPr algn="ctr"/>
                      <a:r>
                        <a:rPr lang="en-US" sz="3200" dirty="0">
                          <a:latin typeface="Century Gothic" panose="020B0502020202020204" pitchFamily="34" charset="0"/>
                        </a:rPr>
                        <a:t>TECHNICAL VIEWS</a:t>
                      </a:r>
                      <a:endParaRPr lang="en-IN" sz="3200" dirty="0">
                        <a:latin typeface="Century Gothic" panose="020B0502020202020204" pitchFamily="34" charset="0"/>
                      </a:endParaRPr>
                    </a:p>
                  </a:txBody>
                  <a:tcPr anchor="ctr">
                    <a:solidFill>
                      <a:srgbClr val="002060"/>
                    </a:solidFill>
                  </a:tcPr>
                </a:tc>
                <a:extLst>
                  <a:ext uri="{0D108BD9-81ED-4DB2-BD59-A6C34878D82A}">
                    <a16:rowId xmlns:a16="http://schemas.microsoft.com/office/drawing/2014/main" val="2865453999"/>
                  </a:ext>
                </a:extLst>
              </a:tr>
            </a:tbl>
          </a:graphicData>
        </a:graphic>
      </p:graphicFrame>
      <p:pic>
        <p:nvPicPr>
          <p:cNvPr id="10" name="Picture 9">
            <a:extLst>
              <a:ext uri="{FF2B5EF4-FFF2-40B4-BE49-F238E27FC236}">
                <a16:creationId xmlns:a16="http://schemas.microsoft.com/office/drawing/2014/main" id="{D660DFFA-0384-4996-B991-FB7F971F66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6440" y="1051076"/>
            <a:ext cx="5105200" cy="1706721"/>
          </a:xfrm>
          <a:prstGeom prst="rect">
            <a:avLst/>
          </a:prstGeom>
          <a:ln>
            <a:noFill/>
          </a:ln>
          <a:effectLst>
            <a:outerShdw blurRad="292100" dist="139700" dir="2700000" algn="tl" rotWithShape="0">
              <a:srgbClr val="333333">
                <a:alpha val="65000"/>
              </a:srgbClr>
            </a:outerShdw>
          </a:effectLst>
        </p:spPr>
      </p:pic>
      <p:sp>
        <p:nvSpPr>
          <p:cNvPr id="32" name="TextBox 31">
            <a:extLst>
              <a:ext uri="{FF2B5EF4-FFF2-40B4-BE49-F238E27FC236}">
                <a16:creationId xmlns:a16="http://schemas.microsoft.com/office/drawing/2014/main" id="{D9553D24-39C8-4F60-B442-1533E76F5D5B}"/>
              </a:ext>
            </a:extLst>
          </p:cNvPr>
          <p:cNvSpPr txBox="1"/>
          <p:nvPr/>
        </p:nvSpPr>
        <p:spPr>
          <a:xfrm>
            <a:off x="-1" y="17929235"/>
            <a:ext cx="10286998" cy="369332"/>
          </a:xfrm>
          <a:prstGeom prst="rect">
            <a:avLst/>
          </a:prstGeom>
          <a:solidFill>
            <a:srgbClr val="002060"/>
          </a:solidFill>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b="1" dirty="0">
                <a:latin typeface="Century Gothic" panose="020B0502020202020204" pitchFamily="34" charset="0"/>
              </a:rPr>
              <a:t>COMPILED &amp; PREPARED BY SHAH INVESTOR’S HOME LTD l ALL RIGHTS RESERVED</a:t>
            </a:r>
            <a:endParaRPr lang="en-IN" b="1" dirty="0">
              <a:latin typeface="Century Gothic" panose="020B0502020202020204" pitchFamily="34" charset="0"/>
            </a:endParaRPr>
          </a:p>
        </p:txBody>
      </p:sp>
      <p:sp>
        <p:nvSpPr>
          <p:cNvPr id="8" name="TextBox 7">
            <a:extLst>
              <a:ext uri="{FF2B5EF4-FFF2-40B4-BE49-F238E27FC236}">
                <a16:creationId xmlns:a16="http://schemas.microsoft.com/office/drawing/2014/main" id="{C6FA6135-3783-4DF0-8CCD-7D38E9E72736}"/>
              </a:ext>
            </a:extLst>
          </p:cNvPr>
          <p:cNvSpPr txBox="1"/>
          <p:nvPr/>
        </p:nvSpPr>
        <p:spPr>
          <a:xfrm>
            <a:off x="0" y="2997825"/>
            <a:ext cx="10287002" cy="492443"/>
          </a:xfrm>
          <a:prstGeom prst="rect">
            <a:avLst/>
          </a:prstGeom>
          <a:solidFill>
            <a:srgbClr val="002060"/>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600" b="1" dirty="0">
                <a:solidFill>
                  <a:schemeClr val="bg1"/>
                </a:solidFill>
                <a:latin typeface="Arial" panose="020B0604020202020204" pitchFamily="34" charset="0"/>
                <a:cs typeface="Arial" panose="020B0604020202020204" pitchFamily="34" charset="0"/>
              </a:rPr>
              <a:t>NIFTY OPTIONS</a:t>
            </a:r>
            <a:endParaRPr lang="en-IN" sz="2600" b="1" dirty="0">
              <a:solidFill>
                <a:schemeClr val="bg1"/>
              </a:solidFill>
              <a:latin typeface="Arial" panose="020B0604020202020204" pitchFamily="34" charset="0"/>
              <a:cs typeface="Arial" panose="020B0604020202020204" pitchFamily="34" charset="0"/>
            </a:endParaRPr>
          </a:p>
        </p:txBody>
      </p:sp>
      <p:sp>
        <p:nvSpPr>
          <p:cNvPr id="12" name="Text Box 4">
            <a:extLst>
              <a:ext uri="{FF2B5EF4-FFF2-40B4-BE49-F238E27FC236}">
                <a16:creationId xmlns:a16="http://schemas.microsoft.com/office/drawing/2014/main" id="{E341500B-193D-4635-883B-FA09719DA949}"/>
              </a:ext>
            </a:extLst>
          </p:cNvPr>
          <p:cNvSpPr txBox="1"/>
          <p:nvPr/>
        </p:nvSpPr>
        <p:spPr>
          <a:xfrm>
            <a:off x="3" y="12593786"/>
            <a:ext cx="10286997" cy="3767138"/>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just">
              <a:lnSpc>
                <a:spcPct val="115000"/>
              </a:lnSpc>
              <a:buFont typeface="Symbol" panose="05050102010706020507" pitchFamily="18" charset="2"/>
              <a:buChar char=""/>
            </a:pP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Most Active Nifty Call</a:t>
            </a: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 with </a:t>
            </a:r>
            <a:r>
              <a:rPr lang="en-IN" sz="2600" dirty="0">
                <a:solidFill>
                  <a:srgbClr val="002060"/>
                </a:solidFill>
                <a:latin typeface="Arial" panose="020B0604020202020204" pitchFamily="34" charset="0"/>
                <a:ea typeface="Calibri" panose="020F0502020204030204" pitchFamily="34" charset="0"/>
                <a:cs typeface="Arial" panose="020B0604020202020204" pitchFamily="34" charset="0"/>
              </a:rPr>
              <a:t>an addition of </a:t>
            </a: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0.15 million</a:t>
            </a:r>
            <a:r>
              <a:rPr lang="en-IN" sz="2600" dirty="0">
                <a:solidFill>
                  <a:srgbClr val="002060"/>
                </a:solidFill>
                <a:latin typeface="Arial" panose="020B0604020202020204" pitchFamily="34" charset="0"/>
                <a:ea typeface="Calibri" panose="020F0502020204030204" pitchFamily="34" charset="0"/>
                <a:cs typeface="Arial" panose="020B0604020202020204" pitchFamily="34" charset="0"/>
              </a:rPr>
              <a:t> in Open Interests is </a:t>
            </a: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Strike Price of 17,500</a:t>
            </a:r>
          </a:p>
          <a:p>
            <a:pPr marL="342900" lvl="0" indent="-342900" algn="just">
              <a:lnSpc>
                <a:spcPct val="115000"/>
              </a:lnSpc>
              <a:buFont typeface="Symbol" panose="05050102010706020507" pitchFamily="18" charset="2"/>
              <a:buChar char=""/>
            </a:pP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Most Active Nifty Put</a:t>
            </a: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 with an addition of </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0.30 millions</a:t>
            </a:r>
            <a:r>
              <a:rPr lang="en-IN" sz="2600" dirty="0">
                <a:solidFill>
                  <a:srgbClr val="002060"/>
                </a:solidFill>
                <a:effectLst/>
                <a:latin typeface="Arial" panose="020B0604020202020204" pitchFamily="34" charset="0"/>
                <a:ea typeface="Calibri" panose="020F0502020204030204" pitchFamily="34" charset="0"/>
                <a:cs typeface="Arial" panose="020B0604020202020204" pitchFamily="34" charset="0"/>
              </a:rPr>
              <a:t> in Open Interests is </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Strike Price of </a:t>
            </a: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17,00</a:t>
            </a:r>
            <a:r>
              <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0</a:t>
            </a:r>
          </a:p>
          <a:p>
            <a:pPr marL="342900" lvl="0" indent="-342900" algn="just">
              <a:lnSpc>
                <a:spcPct val="115000"/>
              </a:lnSpc>
              <a:buFont typeface="Symbol" panose="05050102010706020507" pitchFamily="18" charset="2"/>
              <a:buChar char=""/>
            </a:pP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Maximum Open Interest an outstanding</a:t>
            </a:r>
            <a:r>
              <a:rPr lang="en-IN" sz="2600" dirty="0">
                <a:solidFill>
                  <a:srgbClr val="002060"/>
                </a:solidFill>
                <a:latin typeface="Arial" panose="020B0604020202020204" pitchFamily="34" charset="0"/>
                <a:ea typeface="Calibri" panose="020F0502020204030204" pitchFamily="34" charset="0"/>
                <a:cs typeface="Arial" panose="020B0604020202020204" pitchFamily="34" charset="0"/>
              </a:rPr>
              <a:t> was </a:t>
            </a: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1.80 millions</a:t>
            </a:r>
            <a:r>
              <a:rPr lang="en-IN" sz="2600" dirty="0">
                <a:solidFill>
                  <a:srgbClr val="002060"/>
                </a:solidFill>
                <a:latin typeface="Arial" panose="020B0604020202020204" pitchFamily="34" charset="0"/>
                <a:ea typeface="Calibri" panose="020F0502020204030204" pitchFamily="34" charset="0"/>
                <a:cs typeface="Arial" panose="020B0604020202020204" pitchFamily="34" charset="0"/>
              </a:rPr>
              <a:t> for Calls at </a:t>
            </a: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Strike Price of 17,500</a:t>
            </a:r>
          </a:p>
          <a:p>
            <a:pPr marL="342900" indent="-342900" algn="just">
              <a:lnSpc>
                <a:spcPct val="115000"/>
              </a:lnSpc>
              <a:buFont typeface="Symbol" panose="05050102010706020507" pitchFamily="18" charset="2"/>
              <a:buChar char=""/>
            </a:pP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Maximum Open Interest an outstanding</a:t>
            </a:r>
            <a:r>
              <a:rPr lang="en-IN" sz="2600" dirty="0">
                <a:solidFill>
                  <a:srgbClr val="002060"/>
                </a:solidFill>
                <a:latin typeface="Arial" panose="020B0604020202020204" pitchFamily="34" charset="0"/>
                <a:ea typeface="Calibri" panose="020F0502020204030204" pitchFamily="34" charset="0"/>
                <a:cs typeface="Arial" panose="020B0604020202020204" pitchFamily="34" charset="0"/>
              </a:rPr>
              <a:t> was </a:t>
            </a: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3.00 millions</a:t>
            </a:r>
            <a:r>
              <a:rPr lang="en-IN" sz="2600" dirty="0">
                <a:solidFill>
                  <a:srgbClr val="002060"/>
                </a:solidFill>
                <a:latin typeface="Arial" panose="020B0604020202020204" pitchFamily="34" charset="0"/>
                <a:ea typeface="Calibri" panose="020F0502020204030204" pitchFamily="34" charset="0"/>
                <a:cs typeface="Arial" panose="020B0604020202020204" pitchFamily="34" charset="0"/>
              </a:rPr>
              <a:t> for Puts at </a:t>
            </a:r>
            <a:r>
              <a:rPr lang="en-IN" sz="2600" b="1" dirty="0">
                <a:solidFill>
                  <a:srgbClr val="002060"/>
                </a:solidFill>
                <a:latin typeface="Arial" panose="020B0604020202020204" pitchFamily="34" charset="0"/>
                <a:ea typeface="Calibri" panose="020F0502020204030204" pitchFamily="34" charset="0"/>
                <a:cs typeface="Arial" panose="020B0604020202020204" pitchFamily="34" charset="0"/>
              </a:rPr>
              <a:t>Strike Price of 17,000</a:t>
            </a:r>
            <a:endParaRPr lang="en-IN" sz="26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endParaRPr lang="en-IN" sz="3000" b="1" dirty="0">
              <a:solidFill>
                <a:schemeClr val="bg1"/>
              </a:solidFill>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endParaRPr lang="en-IN" sz="3000" b="1" dirty="0">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endParaRPr lang="en-IN" sz="3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IN" sz="3000" dirty="0">
                <a:solidFill>
                  <a:srgbClr val="FFFF00"/>
                </a:solidFill>
                <a:effectLst/>
                <a:latin typeface="Century Gothic" panose="020B0502020202020204" pitchFamily="34" charset="0"/>
                <a:ea typeface="Calibri" panose="020F0502020204030204" pitchFamily="34" charset="0"/>
                <a:cs typeface="Arial" panose="020B0604020202020204" pitchFamily="34" charset="0"/>
              </a:rPr>
              <a:t> </a:t>
            </a:r>
            <a:endPar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IN" sz="3000" dirty="0">
                <a:solidFill>
                  <a:srgbClr val="FFFF00"/>
                </a:solidFill>
                <a:effectLst/>
                <a:latin typeface="Century Gothic" panose="020B0502020202020204" pitchFamily="34" charset="0"/>
                <a:ea typeface="Calibri" panose="020F0502020204030204" pitchFamily="34" charset="0"/>
                <a:cs typeface="Arial" panose="020B0604020202020204" pitchFamily="34" charset="0"/>
              </a:rPr>
              <a:t> </a:t>
            </a:r>
            <a:endPar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IN" sz="3000" dirty="0">
                <a:solidFill>
                  <a:srgbClr val="FFFF00"/>
                </a:solidFill>
                <a:effectLst/>
                <a:latin typeface="Century Gothic" panose="020B0502020202020204" pitchFamily="34" charset="0"/>
                <a:ea typeface="Calibri" panose="020F0502020204030204" pitchFamily="34" charset="0"/>
                <a:cs typeface="Arial" panose="020B0604020202020204" pitchFamily="34" charset="0"/>
              </a:rPr>
              <a:t> </a:t>
            </a:r>
            <a:endPar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IN" sz="3000" dirty="0">
                <a:solidFill>
                  <a:srgbClr val="FFFF00"/>
                </a:solidFill>
                <a:effectLst/>
                <a:latin typeface="Century Gothic" panose="020B0502020202020204" pitchFamily="34" charset="0"/>
                <a:ea typeface="Calibri" panose="020F0502020204030204" pitchFamily="34" charset="0"/>
                <a:cs typeface="Arial" panose="020B0604020202020204" pitchFamily="34" charset="0"/>
              </a:rPr>
              <a:t> </a:t>
            </a:r>
            <a:endPar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3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2" name="Picture 1">
            <a:extLst>
              <a:ext uri="{FF2B5EF4-FFF2-40B4-BE49-F238E27FC236}">
                <a16:creationId xmlns:a16="http://schemas.microsoft.com/office/drawing/2014/main" id="{71E5B795-D182-42F7-B1A2-C68EE882CDF5}"/>
              </a:ext>
            </a:extLst>
          </p:cNvPr>
          <p:cNvPicPr>
            <a:picLocks noChangeAspect="1"/>
          </p:cNvPicPr>
          <p:nvPr/>
        </p:nvPicPr>
        <p:blipFill>
          <a:blip r:embed="rId3"/>
          <a:stretch>
            <a:fillRect/>
          </a:stretch>
        </p:blipFill>
        <p:spPr>
          <a:xfrm>
            <a:off x="216568" y="3730295"/>
            <a:ext cx="9853863" cy="4451815"/>
          </a:xfrm>
          <a:prstGeom prst="rect">
            <a:avLst/>
          </a:prstGeom>
        </p:spPr>
      </p:pic>
      <p:pic>
        <p:nvPicPr>
          <p:cNvPr id="3" name="Picture 2">
            <a:extLst>
              <a:ext uri="{FF2B5EF4-FFF2-40B4-BE49-F238E27FC236}">
                <a16:creationId xmlns:a16="http://schemas.microsoft.com/office/drawing/2014/main" id="{21363229-5EF6-4233-9E95-A6F56DF7ED35}"/>
              </a:ext>
            </a:extLst>
          </p:cNvPr>
          <p:cNvPicPr>
            <a:picLocks noChangeAspect="1"/>
          </p:cNvPicPr>
          <p:nvPr/>
        </p:nvPicPr>
        <p:blipFill>
          <a:blip r:embed="rId4"/>
          <a:stretch>
            <a:fillRect/>
          </a:stretch>
        </p:blipFill>
        <p:spPr>
          <a:xfrm>
            <a:off x="-1" y="8141970"/>
            <a:ext cx="10070432" cy="4451814"/>
          </a:xfrm>
          <a:prstGeom prst="rect">
            <a:avLst/>
          </a:prstGeom>
        </p:spPr>
      </p:pic>
    </p:spTree>
    <p:extLst>
      <p:ext uri="{BB962C8B-B14F-4D97-AF65-F5344CB8AC3E}">
        <p14:creationId xmlns:p14="http://schemas.microsoft.com/office/powerpoint/2010/main" val="2431618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20146</TotalTime>
  <Words>1922</Words>
  <Application>Microsoft Office PowerPoint</Application>
  <PresentationFormat>Custom</PresentationFormat>
  <Paragraphs>376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Century Gothic</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SIHL</dc:creator>
  <cp:lastModifiedBy>bhavi</cp:lastModifiedBy>
  <cp:revision>4531</cp:revision>
  <dcterms:created xsi:type="dcterms:W3CDTF">2021-05-31T07:11:43Z</dcterms:created>
  <dcterms:modified xsi:type="dcterms:W3CDTF">2021-12-30T18:19:18Z</dcterms:modified>
</cp:coreProperties>
</file>